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sldSz cx="12192000" cy="6858000"/>
  <p:notesSz cx="12192000" cy="6858000"/>
  <p:embeddedFontLst>
    <p:embeddedFont>
      <p:font typeface="等线" panose="02010600030101010101" pitchFamily="2" charset="-122"/>
      <p:regular r:id="rId145"/>
      <p:bold r:id="rId146"/>
    </p:embeddedFont>
    <p:embeddedFont>
      <p:font typeface="APUNJS+MicrosoftYaHei-Bold" panose="02010600030101010101"/>
      <p:regular r:id="rId147"/>
    </p:embeddedFont>
    <p:embeddedFont>
      <p:font typeface="CITLOR+MicrosoftYaHei" panose="02010600030101010101"/>
      <p:regular r:id="rId148"/>
    </p:embeddedFont>
    <p:embeddedFont>
      <p:font typeface="CJSEGP+STZhongsong" panose="02010600030101010101"/>
      <p:regular r:id="rId149"/>
    </p:embeddedFont>
    <p:embeddedFont>
      <p:font typeface="CPDOQL+SimSun" panose="02010600030101010101"/>
      <p:regular r:id="rId150"/>
    </p:embeddedFont>
    <p:embeddedFont>
      <p:font typeface="DWOFLL+Wingdings-Regular" panose="02010600030101010101"/>
      <p:regular r:id="rId151"/>
    </p:embeddedFont>
    <p:embeddedFont>
      <p:font typeface="EIHGTM+SymbolMT" panose="02010600030101010101"/>
      <p:regular r:id="rId152"/>
    </p:embeddedFont>
    <p:embeddedFont>
      <p:font typeface="GSMIPA+SimSun" panose="02010600030101010101"/>
      <p:regular r:id="rId153"/>
    </p:embeddedFont>
    <p:embeddedFont>
      <p:font typeface="HNPUFI+TimesNewRomanPSMT" panose="02010600030101010101"/>
      <p:regular r:id="rId154"/>
    </p:embeddedFont>
    <p:embeddedFont>
      <p:font typeface="HVBKMW+Cambria" panose="02010600030101010101" charset="0"/>
      <p:regular r:id="rId155"/>
    </p:embeddedFont>
    <p:embeddedFont>
      <p:font typeface="Liberation Mono" panose="02010600030101010101" charset="0"/>
      <p:regular r:id="rId156"/>
    </p:embeddedFont>
    <p:embeddedFont>
      <p:font typeface="NGPNLQ+STXinwei" panose="02010600030101010101"/>
      <p:regular r:id="rId157"/>
    </p:embeddedFont>
    <p:embeddedFont>
      <p:font typeface="QGHFRH+STKaiti" panose="02010600030101010101"/>
      <p:regular r:id="rId158"/>
    </p:embeddedFont>
    <p:embeddedFont>
      <p:font typeface="QLQTUJ+KaiTi" panose="02010600030101010101"/>
      <p:regular r:id="rId159"/>
    </p:embeddedFont>
    <p:embeddedFont>
      <p:font typeface="RBPGAO+Tahoma" panose="02010600030101010101"/>
      <p:regular r:id="rId160"/>
    </p:embeddedFont>
    <p:embeddedFont>
      <p:font typeface="RFJJBM+SimHei" panose="02010600030101010101"/>
      <p:regular r:id="rId161"/>
    </p:embeddedFont>
    <p:embeddedFont>
      <p:font typeface="RFSGRW+Cambria" panose="02010600030101010101" charset="0"/>
      <p:regular r:id="rId162"/>
    </p:embeddedFont>
    <p:embeddedFont>
      <p:font typeface="RQAPUJ+FangSong" panose="02010600030101010101"/>
      <p:regular r:id="rId163"/>
    </p:embeddedFont>
    <p:embeddedFont>
      <p:font typeface="TEVWTH+MS-Mincho" panose="02010600030101010101"/>
      <p:regular r:id="rId164"/>
    </p:embeddedFont>
    <p:embeddedFont>
      <p:font typeface="THOQVC+Arial-BoldMT" panose="02010600030101010101"/>
      <p:regular r:id="rId165"/>
    </p:embeddedFont>
    <p:embeddedFont>
      <p:font typeface="UHESLO+TimesNewRomanPS-BoldItalicMT" panose="02010600030101010101"/>
      <p:regular r:id="rId166"/>
    </p:embeddedFont>
    <p:embeddedFont>
      <p:font typeface="UKMETP+TimesNewRomanPS-ItalicMT" panose="02010600030101010101"/>
      <p:regular r:id="rId167"/>
    </p:embeddedFont>
    <p:embeddedFont>
      <p:font typeface="VEPJPK+Cambria" panose="02010600030101010101" charset="0"/>
      <p:regular r:id="rId168"/>
    </p:embeddedFont>
    <p:embeddedFont>
      <p:font typeface="VJGUNQ+Cambria" panose="02010600030101010101" charset="0"/>
      <p:regular r:id="rId169"/>
    </p:embeddedFont>
    <p:embeddedFont>
      <p:font typeface="VLIWSI+NSimSun" panose="02010600030101010101"/>
      <p:regular r:id="rId170"/>
    </p:embeddedFont>
    <p:embeddedFont>
      <p:font typeface="VRNWFG+ArialMT" panose="02010600030101010101"/>
      <p:regular r:id="rId171"/>
    </p:embeddedFont>
    <p:embeddedFont>
      <p:font typeface="WSKIDD+TimesNewRomanPS-BoldMT" panose="02010600030101010101"/>
      <p:regular r:id="rId17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232" y="6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5.fntdata"/><Relationship Id="rId170" Type="http://schemas.openxmlformats.org/officeDocument/2006/relationships/font" Target="fonts/font2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6.fntdata"/><Relationship Id="rId171" Type="http://schemas.openxmlformats.org/officeDocument/2006/relationships/font" Target="fonts/font2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7.fntdata"/><Relationship Id="rId156" Type="http://schemas.openxmlformats.org/officeDocument/2006/relationships/font" Target="fonts/font12.fntdata"/><Relationship Id="rId172" Type="http://schemas.openxmlformats.org/officeDocument/2006/relationships/font" Target="fonts/font2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167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8.fntdata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3.fntdata"/><Relationship Id="rId16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9.fntdata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4.fntdata"/><Relationship Id="rId164" Type="http://schemas.openxmlformats.org/officeDocument/2006/relationships/font" Target="fonts/font20.fntdata"/><Relationship Id="rId169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0.fntdata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165" Type="http://schemas.openxmlformats.org/officeDocument/2006/relationships/font" Target="fonts/font2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1.fntdata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1.fntdata"/><Relationship Id="rId166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B7F29-2BD8-4AB1-B1AB-5AE90ABB6832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461E3-4FCD-47F2-B85F-D1E8E8E65A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461E3-4FCD-47F2-B85F-D1E8E8E65AE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7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409511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第2讲：存储器层次结构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537" y="862098"/>
            <a:ext cx="30483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Chapter 2: Memory Hierarchy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235834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存储层次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5283835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高速缓冲存储器（Cache）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虚拟存储器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597083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高速缓存四种状态：M E S 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0805" y="862022"/>
            <a:ext cx="2832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Common Memory Hierarchies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69025" y="1012894"/>
            <a:ext cx="6026645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1、假使有一个数据</a:t>
            </a: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int a = 1,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这个数据被线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程1（在cpu核心1上面执行），线程2（cpu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核心2上面执行）读取，数据a的状态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S(Shared)共享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69025" y="2841694"/>
            <a:ext cx="5912495" cy="1171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2、</a:t>
            </a:r>
            <a:r>
              <a:rPr sz="2400" dirty="0">
                <a:solidFill>
                  <a:srgbClr val="2F5597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线程1执行指“a=a+1”</a:t>
            </a: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,数据a在cpu核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心1中M(Modified)，cpu核心2中为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I( Invalid)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9460" y="3597979"/>
            <a:ext cx="94074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线程1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38830" y="3597979"/>
            <a:ext cx="94074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线程2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69025" y="4304734"/>
            <a:ext cx="5875655" cy="80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7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3、此时如果</a:t>
            </a: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cpu核心2再去读取a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的数据，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需要</a:t>
            </a:r>
            <a:r>
              <a:rPr sz="2400" dirty="0">
                <a:solidFill>
                  <a:srgbClr val="FF0000"/>
                </a:solidFill>
                <a:latin typeface="CITLOR+MicrosoftYaHei"/>
                <a:cs typeface="CITLOR+MicrosoftYaHei"/>
              </a:rPr>
              <a:t>直接去内存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读取。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69025" y="5402014"/>
            <a:ext cx="6057899" cy="1171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4、</a:t>
            </a: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如果数据a只在cpu核心1的高速缓存里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面，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而cpu核心2的高速缓存里面没有</a:t>
            </a: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此时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数据</a:t>
            </a: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a在cpu核心1中是E(Exclusive)独占的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90842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伪相联Cache（列相联）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4599766"/>
            <a:ext cx="10567670" cy="2059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</a:t>
            </a:r>
            <a:r>
              <a:rPr sz="2600" dirty="0">
                <a:solidFill>
                  <a:srgbClr val="7030A0"/>
                </a:solidFill>
                <a:latin typeface="CITLOR+MicrosoftYaHei"/>
                <a:cs typeface="CITLOR+MicrosoftYaHei"/>
              </a:rPr>
              <a:t>逻辑上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把直接映象Cache的</a:t>
            </a:r>
            <a:r>
              <a:rPr sz="2600" dirty="0">
                <a:solidFill>
                  <a:srgbClr val="7030A0"/>
                </a:solidFill>
                <a:latin typeface="CITLOR+MicrosoftYaHei"/>
                <a:cs typeface="CITLOR+MicrosoftYaHei"/>
              </a:rPr>
              <a:t>空间上下平分为两个区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</a:t>
            </a:r>
          </a:p>
          <a:p>
            <a:pPr marL="0" marR="0">
              <a:lnSpc>
                <a:spcPts val="3120"/>
              </a:lnSpc>
              <a:spcBef>
                <a:spcPts val="5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对于任何一-次访问， 伪相联Cache</a:t>
            </a:r>
            <a:r>
              <a:rPr sz="2600" dirty="0">
                <a:solidFill>
                  <a:srgbClr val="7030A0"/>
                </a:solidFill>
                <a:latin typeface="CITLOR+MicrosoftYaHei"/>
                <a:cs typeface="CITLOR+MicrosoftYaHei"/>
              </a:rPr>
              <a:t>先按直接映象Cache的方式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去处理。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若</a:t>
            </a:r>
            <a:r>
              <a:rPr sz="26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命中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，则其访问过程与直接映象Cache的情况一样。</a:t>
            </a:r>
          </a:p>
          <a:p>
            <a:pPr marL="97790" marR="0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若</a:t>
            </a:r>
            <a:r>
              <a:rPr sz="26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不命中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，就与直接映像不同了，而是</a:t>
            </a:r>
            <a:r>
              <a:rPr sz="26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再到另一区相应的位置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去查找。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若找到，则发生了</a:t>
            </a:r>
            <a:r>
              <a:rPr sz="2600" dirty="0">
                <a:solidFill>
                  <a:srgbClr val="002060"/>
                </a:solidFill>
                <a:latin typeface="CITLOR+MicrosoftYaHei"/>
                <a:cs typeface="CITLOR+MicrosoftYaHei"/>
              </a:rPr>
              <a:t>伪命中</a:t>
            </a:r>
            <a:r>
              <a:rPr sz="2600" dirty="0">
                <a:solidFill>
                  <a:srgbClr val="000000"/>
                </a:solidFill>
                <a:latin typeface="CITLOR+MicrosoftYaHei"/>
                <a:cs typeface="CITLOR+MicrosoftYaHei"/>
              </a:rPr>
              <a:t>,否则就只好访问下一级存储器。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419" y="2813278"/>
            <a:ext cx="47243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</a:p>
          <a:p>
            <a:pPr marL="13716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Victim Cache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836227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“牺牲块”Cache</a:t>
            </a:r>
          </a:p>
          <a:p>
            <a:pPr marL="7974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Victim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301819"/>
            <a:ext cx="804417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一种能减少冲突不命中次数，而又不影响时钟频率的方法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81857"/>
            <a:ext cx="424011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3150" y="3084512"/>
            <a:ext cx="8235949" cy="1924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150" spc="602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在</a:t>
            </a: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和它从下一级存储器数据的通路之间设置一个</a:t>
            </a:r>
          </a:p>
          <a:p>
            <a:pPr marL="0" marR="0">
              <a:lnSpc>
                <a:spcPts val="3167"/>
              </a:lnSpc>
              <a:spcBef>
                <a:spcPts val="1109"/>
              </a:spcBef>
              <a:spcAft>
                <a:spcPts val="0"/>
              </a:spcAft>
            </a:pP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小容量、全相联</a:t>
            </a: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，称为</a:t>
            </a:r>
            <a:r>
              <a:rPr sz="2400" dirty="0">
                <a:solidFill>
                  <a:srgbClr val="FF0000"/>
                </a:solidFill>
                <a:latin typeface="CPDOQL+SimSun"/>
                <a:cs typeface="CPDOQL+SimSun"/>
              </a:rPr>
              <a:t>“牺牲”</a:t>
            </a:r>
            <a:r>
              <a:rPr sz="2400" dirty="0">
                <a:solidFill>
                  <a:srgbClr val="FF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Victim 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）</a:t>
            </a:r>
          </a:p>
          <a:p>
            <a:pPr marL="0" marR="0">
              <a:lnSpc>
                <a:spcPts val="2657"/>
              </a:lnSpc>
              <a:spcBef>
                <a:spcPts val="1128"/>
              </a:spcBef>
              <a:spcAft>
                <a:spcPts val="0"/>
              </a:spcAft>
            </a:pPr>
            <a:r>
              <a:rPr sz="2150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150" spc="602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用于存放被替换出去的块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(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称为</a:t>
            </a:r>
            <a:r>
              <a:rPr sz="2400" dirty="0">
                <a:solidFill>
                  <a:srgbClr val="D60093"/>
                </a:solidFill>
                <a:latin typeface="CPDOQL+SimSun"/>
                <a:cs typeface="CPDOQL+SimSun"/>
              </a:rPr>
              <a:t>牺牲者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)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，以备重用</a:t>
            </a:r>
          </a:p>
          <a:p>
            <a:pPr marL="0" marR="0">
              <a:lnSpc>
                <a:spcPts val="3167"/>
              </a:lnSpc>
              <a:spcBef>
                <a:spcPts val="1006"/>
              </a:spcBef>
              <a:spcAft>
                <a:spcPts val="0"/>
              </a:spcAft>
            </a:pPr>
            <a:r>
              <a:rPr sz="2150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150" spc="602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一般可放置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3~16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个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行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836227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“牺牲块”Cache</a:t>
            </a:r>
          </a:p>
          <a:p>
            <a:pPr marL="7974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Victim Cache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550920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“牺牲块”Cache示例</a:t>
            </a:r>
          </a:p>
          <a:p>
            <a:pPr marL="8736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Victim Cache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1339449"/>
            <a:ext cx="8612504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-25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Victim</a:t>
            </a:r>
            <a:r>
              <a:rPr sz="2400" spc="23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具有两行，开始时保存块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Y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，其中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Y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是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LRU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采用直接相联，块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映射到同一组中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-17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Trace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：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spc="1067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spc="1064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spc="1067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spc="1064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spc="1067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B. . . 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35731" y="4118663"/>
            <a:ext cx="336289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00546" y="4470910"/>
            <a:ext cx="336289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00546" y="4871138"/>
            <a:ext cx="109664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Y</a:t>
            </a:r>
            <a:r>
              <a:rPr sz="2000" spc="-74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(LRU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95346" y="6264963"/>
            <a:ext cx="113346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550920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“牺牲块”Cache示例</a:t>
            </a:r>
          </a:p>
          <a:p>
            <a:pPr marL="8736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Victim Cache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560" y="1446866"/>
            <a:ext cx="935990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中缺失，驱逐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，则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被分配到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并替换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LRU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块“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Y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成为新的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LRU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93388" y="3795842"/>
            <a:ext cx="322239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51205" y="4175063"/>
            <a:ext cx="1076666" cy="720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 (LRU)</a:t>
            </a:r>
          </a:p>
          <a:p>
            <a:pPr marL="0" marR="0">
              <a:lnSpc>
                <a:spcPts val="2220"/>
              </a:lnSpc>
              <a:spcBef>
                <a:spcPts val="981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01394" y="5167442"/>
            <a:ext cx="154113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Victim</a:t>
            </a:r>
            <a:r>
              <a:rPr sz="2000" spc="24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0726" y="5959604"/>
            <a:ext cx="113346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550920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“牺牲块”Cache示例</a:t>
            </a:r>
          </a:p>
          <a:p>
            <a:pPr marL="8736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Victim Cache 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560" y="1446866"/>
            <a:ext cx="8225154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中缺失，但在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中命中，则交换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的位置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命中时，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LRU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块不被替换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6403" y="3795842"/>
            <a:ext cx="336289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51205" y="4175063"/>
            <a:ext cx="1076666" cy="720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 (LRU)</a:t>
            </a:r>
          </a:p>
          <a:p>
            <a:pPr marL="0" marR="0">
              <a:lnSpc>
                <a:spcPts val="2220"/>
              </a:lnSpc>
              <a:spcBef>
                <a:spcPts val="981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01394" y="5167442"/>
            <a:ext cx="154113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25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Victim</a:t>
            </a:r>
            <a:r>
              <a:rPr sz="2000" spc="24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0726" y="5959604"/>
            <a:ext cx="1133464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419" y="2813278"/>
            <a:ext cx="47243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</a:p>
          <a:p>
            <a:pPr marL="45085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编译器优化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403525" cy="62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</a:t>
            </a:r>
          </a:p>
          <a:p>
            <a:pPr marL="2908" marR="0">
              <a:lnSpc>
                <a:spcPts val="1405"/>
              </a:lnSpc>
              <a:spcBef>
                <a:spcPts val="38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Compiler 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4430" y="1324526"/>
            <a:ext cx="7823837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基本思想：通过对软件进行优化来降低不命中率</a:t>
            </a:r>
          </a:p>
          <a:p>
            <a:pPr marL="2311400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（</a:t>
            </a:r>
            <a:r>
              <a:rPr sz="2800" spc="15" dirty="0">
                <a:solidFill>
                  <a:srgbClr val="D60093"/>
                </a:solidFill>
                <a:latin typeface="CPDOQL+SimSun"/>
                <a:cs typeface="CPDOQL+SimSun"/>
              </a:rPr>
              <a:t>特色：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无需对硬件做任何改动）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4430" y="2936734"/>
            <a:ext cx="29838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改善空间局部性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1630" y="3576802"/>
            <a:ext cx="76066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将数据项彼此靠近摆放，使得能够被及时访问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4430" y="4856962"/>
            <a:ext cx="29838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改善时间局部性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11630" y="5497042"/>
            <a:ext cx="83178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变换计算过程以增加数据项在被替换前的使用次数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6440" y="354171"/>
            <a:ext cx="10181591" cy="106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2482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编译器优化——指令布局</a:t>
            </a:r>
          </a:p>
          <a:p>
            <a:pPr marL="446646" marR="0">
              <a:lnSpc>
                <a:spcPts val="1405"/>
              </a:lnSpc>
              <a:spcBef>
                <a:spcPts val="47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Compiler Optimization——Inst. Layout</a:t>
            </a:r>
          </a:p>
          <a:p>
            <a:pPr marL="0" marR="0">
              <a:lnSpc>
                <a:spcPts val="2945"/>
              </a:lnSpc>
              <a:spcBef>
                <a:spcPts val="207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思路：如果取指令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之后再取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，可将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放在同一块中（空间局部性）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1522799"/>
            <a:ext cx="1009586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对于指令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：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绝大多数指令</a:t>
            </a:r>
            <a:r>
              <a:rPr sz="2400" dirty="0">
                <a:solidFill>
                  <a:srgbClr val="C00000"/>
                </a:solidFill>
                <a:latin typeface="APUNJS+MicrosoftYaHei-Bold"/>
                <a:cs typeface="APUNJS+MicrosoftYaHei-Bold"/>
              </a:rPr>
              <a:t>顺序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执行，</a:t>
            </a:r>
            <a:r>
              <a:rPr sz="2400" dirty="0">
                <a:solidFill>
                  <a:srgbClr val="C00000"/>
                </a:solidFill>
                <a:latin typeface="APUNJS+MicrosoftYaHei-Bold"/>
                <a:cs typeface="APUNJS+MicrosoftYaHei-Bold"/>
              </a:rPr>
              <a:t>转移指令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改变了顺序访问模式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839" y="5893772"/>
            <a:ext cx="342505" cy="777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l</a:t>
            </a:r>
          </a:p>
          <a:p>
            <a:pPr marL="0" marR="0">
              <a:lnSpc>
                <a:spcPts val="2225"/>
              </a:lnSpc>
              <a:spcBef>
                <a:spcPts val="1374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27291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第四章：存储器层次结构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855" y="862022"/>
            <a:ext cx="30483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Chapter 4: Memory Hierarchy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235834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存储层次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5283835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高速缓冲存储器（Cache）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虚拟存储器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5895" y="4936521"/>
            <a:ext cx="2642234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其它存储器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061" y="354171"/>
            <a:ext cx="4144276" cy="631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86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编译器优化——数据布局</a:t>
            </a:r>
          </a:p>
          <a:p>
            <a:pPr marL="0" marR="0">
              <a:lnSpc>
                <a:spcPts val="1405"/>
              </a:lnSpc>
              <a:spcBef>
                <a:spcPts val="47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Compiler Optimization——Data Layout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957" y="1156821"/>
            <a:ext cx="147818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代码部分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3604" y="1170127"/>
            <a:ext cx="1681478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B050"/>
                </a:solidFill>
                <a:latin typeface="CPDOQL+SimSun"/>
                <a:cs typeface="CPDOQL+SimSun"/>
              </a:rPr>
              <a:t>空间局部性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74470" y="1605066"/>
            <a:ext cx="1231525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int a[100];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int b[100];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9880" y="1721802"/>
            <a:ext cx="16764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原存储布局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59980" y="1756727"/>
            <a:ext cx="19812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优化后的布局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61380" y="2377598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a[0]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36230" y="2371248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a[0]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61380" y="2399823"/>
            <a:ext cx="1424939" cy="5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673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  <a:p>
            <a:pPr marL="0" marR="0">
              <a:lnSpc>
                <a:spcPts val="1200"/>
              </a:lnSpc>
              <a:spcBef>
                <a:spcPts val="275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a[1]</a:t>
            </a:r>
            <a:r>
              <a:rPr sz="1200" spc="1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fetched &amp;</a:t>
            </a:r>
          </a:p>
          <a:p>
            <a:pPr marL="586739" marR="0">
              <a:lnSpc>
                <a:spcPts val="1200"/>
              </a:lnSpc>
              <a:spcBef>
                <a:spcPts val="202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unused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48370" y="2474404"/>
            <a:ext cx="3321050" cy="29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Miss on b[i] brings in a[i] as well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74470" y="2519466"/>
            <a:ext cx="2962615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(i = 0; i &lt; MAX; i += 2)</a:t>
            </a:r>
          </a:p>
          <a:p>
            <a:pPr marL="25400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a[i] = b[i];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36230" y="2599848"/>
            <a:ext cx="457200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b[0]</a:t>
            </a:r>
          </a:p>
          <a:p>
            <a:pPr marL="0" marR="0">
              <a:lnSpc>
                <a:spcPts val="1200"/>
              </a:lnSpc>
              <a:spcBef>
                <a:spcPts val="4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a[1]</a:t>
            </a:r>
          </a:p>
          <a:p>
            <a:pPr marL="0" marR="0">
              <a:lnSpc>
                <a:spcPts val="1200"/>
              </a:lnSpc>
              <a:spcBef>
                <a:spcPts val="4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b[1]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23280" y="2834798"/>
            <a:ext cx="533400" cy="63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...</a:t>
            </a:r>
          </a:p>
          <a:p>
            <a:pPr marL="0" marR="0">
              <a:lnSpc>
                <a:spcPts val="1200"/>
              </a:lnSpc>
              <a:spcBef>
                <a:spcPts val="60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a[99]</a:t>
            </a:r>
          </a:p>
          <a:p>
            <a:pPr marL="38100" marR="0">
              <a:lnSpc>
                <a:spcPts val="1200"/>
              </a:lnSpc>
              <a:spcBef>
                <a:spcPts val="4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b[0]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48119" y="3238023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90205" y="3285648"/>
            <a:ext cx="3810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...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6880" y="3317309"/>
            <a:ext cx="4540151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块大小为</a:t>
            </a:r>
            <a:r>
              <a:rPr sz="2400" dirty="0">
                <a:solidFill>
                  <a:srgbClr val="0033CC"/>
                </a:solidFill>
                <a:latin typeface="HNPUFI+TimesNewRomanPSMT"/>
                <a:cs typeface="HNPUFI+TimesNewRomanPSMT"/>
              </a:rPr>
              <a:t>8</a:t>
            </a: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字节（</a:t>
            </a:r>
            <a:r>
              <a:rPr sz="2400" dirty="0">
                <a:solidFill>
                  <a:srgbClr val="0033CC"/>
                </a:solidFill>
                <a:latin typeface="HNPUFI+TimesNewRomanPSMT"/>
                <a:cs typeface="HNPUFI+TimesNewRomanPSMT"/>
              </a:rPr>
              <a:t>2</a:t>
            </a: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个</a:t>
            </a:r>
            <a:r>
              <a:rPr sz="2400" dirty="0">
                <a:solidFill>
                  <a:srgbClr val="0033CC"/>
                </a:solidFill>
                <a:latin typeface="HNPUFI+TimesNewRomanPSMT"/>
                <a:cs typeface="HNPUFI+TimesNewRomanPSMT"/>
              </a:rPr>
              <a:t>int</a:t>
            </a: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型数据）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直接相联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50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(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400B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)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FF0066"/>
                </a:solidFill>
                <a:latin typeface="CITLOR+MicrosoftYaHei"/>
                <a:cs typeface="CITLOR+MicrosoftYaHei"/>
              </a:rPr>
              <a:t>缺失率</a:t>
            </a:r>
            <a:r>
              <a:rPr sz="2400" spc="-110" dirty="0">
                <a:solidFill>
                  <a:srgbClr val="FF0066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FF0066"/>
                </a:solidFill>
                <a:latin typeface="HNPUFI+TimesNewRomanPSMT"/>
                <a:cs typeface="HNPUFI+TimesNewRomanPSMT"/>
              </a:rPr>
              <a:t>= 100%</a:t>
            </a:r>
            <a:r>
              <a:rPr sz="2400" dirty="0">
                <a:solidFill>
                  <a:srgbClr val="C00000"/>
                </a:solidFill>
                <a:latin typeface="WSKIDD+TimesNewRomanPS-BoldMT"/>
                <a:cs typeface="WSKIDD+TimesNewRomanPS-BoldMT"/>
              </a:rPr>
              <a:t>??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61380" y="3482498"/>
            <a:ext cx="1424939" cy="373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b[1]</a:t>
            </a:r>
            <a:r>
              <a:rPr sz="1200" spc="1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fetched &amp;</a:t>
            </a:r>
          </a:p>
          <a:p>
            <a:pPr marL="586739" marR="0">
              <a:lnSpc>
                <a:spcPts val="1200"/>
              </a:lnSpc>
              <a:spcBef>
                <a:spcPts val="164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unused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98130" y="3514248"/>
            <a:ext cx="533400" cy="404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a[99]</a:t>
            </a:r>
          </a:p>
          <a:p>
            <a:pPr marL="0" marR="0">
              <a:lnSpc>
                <a:spcPts val="1200"/>
              </a:lnSpc>
              <a:spcBef>
                <a:spcPts val="487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b[99]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015355" y="3734911"/>
            <a:ext cx="3810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...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923280" y="3977798"/>
            <a:ext cx="5334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b[99]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641465" y="4827974"/>
            <a:ext cx="537146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2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对缺失块的每次访问都会向</a:t>
            </a:r>
            <a:r>
              <a:rPr sz="2400" spc="85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spc="85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中带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6880" y="4963229"/>
            <a:ext cx="580834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A100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个元素，每个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400B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正好一个块群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41465" y="5376614"/>
            <a:ext cx="5638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入有用数据（增强了数据的空间局部性）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193738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03325" y="1233487"/>
            <a:ext cx="417410" cy="432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60525" y="1662817"/>
            <a:ext cx="9752965" cy="819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将本来相互独立的多个数组合并成为一个复合数组，以提高访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问它们的局部性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3325" y="2940367"/>
            <a:ext cx="417410" cy="1285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n</a:t>
            </a:r>
          </a:p>
          <a:p>
            <a:pPr marL="0" marR="0">
              <a:lnSpc>
                <a:spcPts val="3102"/>
              </a:lnSpc>
              <a:spcBef>
                <a:spcPts val="3617"/>
              </a:spcBef>
              <a:spcAft>
                <a:spcPts val="0"/>
              </a:spcAft>
            </a:pPr>
            <a:r>
              <a:rPr sz="28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60525" y="4223137"/>
            <a:ext cx="9930765" cy="124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将若干个独立的循环融合为单个的循环。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这些循环访问同样的数组，能使得读入Cache的数据在被替换出</a:t>
            </a:r>
          </a:p>
          <a:p>
            <a:pPr marL="0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去之前，能得到反复的使用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408241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编译器优化——循环交换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7221" y="791537"/>
            <a:ext cx="4521518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Compiler Optimization——Loop Interchange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5790" y="1357852"/>
            <a:ext cx="294188" cy="179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i,</a:t>
            </a:r>
            <a:r>
              <a:rPr sz="1000" spc="-320" dirty="0">
                <a:solidFill>
                  <a:srgbClr val="000000"/>
                </a:solidFill>
                <a:latin typeface="THOQVC+Arial-BoldMT"/>
                <a:cs typeface="THOQVC+Arial-BoldMT"/>
              </a:rPr>
              <a:t> </a:t>
            </a: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j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3390" y="1340812"/>
            <a:ext cx="424011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5850" y="14931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28850" y="14931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00170" y="1538356"/>
            <a:ext cx="193738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B050"/>
                </a:solidFill>
                <a:latin typeface="CPDOQL+SimSun"/>
                <a:cs typeface="CPDOQL+SimSun"/>
              </a:rPr>
              <a:t>空间局部性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0070" y="1589627"/>
            <a:ext cx="533570" cy="877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x[0][0]</a:t>
            </a:r>
          </a:p>
          <a:p>
            <a:pPr marL="0" marR="0">
              <a:lnSpc>
                <a:spcPts val="1111"/>
              </a:lnSpc>
              <a:spcBef>
                <a:spcPts val="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x[0][1]</a:t>
            </a:r>
          </a:p>
          <a:p>
            <a:pPr marL="0" marR="0">
              <a:lnSpc>
                <a:spcPts val="1111"/>
              </a:lnSpc>
              <a:spcBef>
                <a:spcPts val="71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x[0][2]</a:t>
            </a:r>
          </a:p>
          <a:p>
            <a:pPr marL="0" marR="0">
              <a:lnSpc>
                <a:spcPts val="1111"/>
              </a:lnSpc>
              <a:spcBef>
                <a:spcPts val="72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1590" y="1605438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34590" y="1605438"/>
            <a:ext cx="45720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  <a:p>
            <a:pPr marL="0" marR="0">
              <a:lnSpc>
                <a:spcPts val="1200"/>
              </a:lnSpc>
              <a:spcBef>
                <a:spcPts val="60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hit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28850" y="17217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28850" y="19503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434590" y="2076926"/>
            <a:ext cx="3810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hit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50380" y="2081599"/>
            <a:ext cx="470598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x[i][j]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x[i+1][j]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间隔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MAXJ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22905" y="2158216"/>
            <a:ext cx="3625750" cy="1107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</a:t>
            </a:r>
            <a:r>
              <a:rPr sz="2400" dirty="0">
                <a:solidFill>
                  <a:srgbClr val="7030A0"/>
                </a:solidFill>
                <a:latin typeface="WSKIDD+TimesNewRomanPS-BoldMT"/>
                <a:cs typeface="WSKIDD+TimesNewRomanPS-BoldMT"/>
              </a:rPr>
              <a:t>j</a:t>
            </a:r>
            <a:r>
              <a:rPr sz="2400" spc="-839" dirty="0">
                <a:solidFill>
                  <a:srgbClr val="7030A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7030A0"/>
                </a:solidFill>
                <a:latin typeface="HNPUFI+TimesNewRomanPSMT"/>
                <a:cs typeface="HNPUFI+TimesNewRomanPSMT"/>
              </a:rPr>
              <a:t>= 0; j &lt; MAXJ; j++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)</a:t>
            </a:r>
          </a:p>
          <a:p>
            <a:pPr marL="304800" marR="0">
              <a:lnSpc>
                <a:spcPts val="2657"/>
              </a:lnSpc>
              <a:spcBef>
                <a:spcPts val="17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i</a:t>
            </a:r>
            <a:r>
              <a:rPr sz="2400" spc="-842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= 0; i &lt; MAXI; i++)</a:t>
            </a:r>
          </a:p>
          <a:p>
            <a:pPr marL="6096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x[i][j] = </a:t>
            </a:r>
            <a:r>
              <a:rPr sz="240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</a:t>
            </a:r>
            <a:r>
              <a:rPr sz="2400" spc="-84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* x[i][j]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28850" y="21789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60070" y="2519902"/>
            <a:ext cx="928540" cy="179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x[0][MAXJ-1]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50380" y="2630239"/>
            <a:ext cx="4914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缺少顺序局部性，即步长为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的局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85850" y="2656830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0070" y="2751677"/>
            <a:ext cx="533570" cy="877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x[1][0]</a:t>
            </a:r>
          </a:p>
          <a:p>
            <a:pPr marL="0" marR="0">
              <a:lnSpc>
                <a:spcPts val="1111"/>
              </a:lnSpc>
              <a:spcBef>
                <a:spcPts val="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x[1][1]</a:t>
            </a:r>
          </a:p>
          <a:p>
            <a:pPr marL="0" marR="0">
              <a:lnSpc>
                <a:spcPts val="1111"/>
              </a:lnSpc>
              <a:spcBef>
                <a:spcPts val="71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x[1][2]</a:t>
            </a:r>
          </a:p>
          <a:p>
            <a:pPr marL="0" marR="0">
              <a:lnSpc>
                <a:spcPts val="1111"/>
              </a:lnSpc>
              <a:spcBef>
                <a:spcPts val="72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…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291590" y="2742088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93280" y="3178879"/>
            <a:ext cx="762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部性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60070" y="3681952"/>
            <a:ext cx="928540" cy="179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x[1][MAXJ-1]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85850" y="3825230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60070" y="3913727"/>
            <a:ext cx="533570" cy="877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x[2][0]</a:t>
            </a:r>
          </a:p>
          <a:p>
            <a:pPr marL="0" marR="0">
              <a:lnSpc>
                <a:spcPts val="1111"/>
              </a:lnSpc>
              <a:spcBef>
                <a:spcPts val="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x[2][1]</a:t>
            </a:r>
          </a:p>
          <a:p>
            <a:pPr marL="0" marR="0">
              <a:lnSpc>
                <a:spcPts val="1111"/>
              </a:lnSpc>
              <a:spcBef>
                <a:spcPts val="71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x[2][2]</a:t>
            </a:r>
          </a:p>
          <a:p>
            <a:pPr marL="0" marR="0">
              <a:lnSpc>
                <a:spcPts val="1111"/>
              </a:lnSpc>
              <a:spcBef>
                <a:spcPts val="72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…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91590" y="3910488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68625" y="3931136"/>
            <a:ext cx="3566695" cy="1107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(i = 0; i &lt; MAXI; i++)</a:t>
            </a:r>
          </a:p>
          <a:p>
            <a:pPr marL="228600" marR="0">
              <a:lnSpc>
                <a:spcPts val="2657"/>
              </a:lnSpc>
              <a:spcBef>
                <a:spcPts val="172"/>
              </a:spcBef>
              <a:spcAft>
                <a:spcPts val="0"/>
              </a:spcAft>
            </a:pPr>
            <a:r>
              <a:rPr sz="2400" dirty="0">
                <a:solidFill>
                  <a:srgbClr val="7030A0"/>
                </a:solidFill>
                <a:latin typeface="HNPUFI+TimesNewRomanPSMT"/>
                <a:cs typeface="HNPUFI+TimesNewRomanPSMT"/>
              </a:rPr>
              <a:t>for (j = 0; j &lt; MAXJ; j++)</a:t>
            </a:r>
          </a:p>
          <a:p>
            <a:pPr marL="5334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x[i][j] = c * x[i][j]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849744" y="4003367"/>
            <a:ext cx="3543300" cy="378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x[0][0],x[0][1],x[0][2]....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850151" y="4741729"/>
            <a:ext cx="29337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代码功能保持不变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60070" y="4844002"/>
            <a:ext cx="928540" cy="179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x[2][MAXJ-1]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85850" y="4998393"/>
            <a:ext cx="3048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60070" y="5075777"/>
            <a:ext cx="484040" cy="412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x[3,0]</a:t>
            </a:r>
          </a:p>
          <a:p>
            <a:pPr marL="0" marR="0">
              <a:lnSpc>
                <a:spcPts val="1111"/>
              </a:lnSpc>
              <a:spcBef>
                <a:spcPts val="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THOQVC+Arial-BoldMT"/>
                <a:cs typeface="THOQVC+Arial-BoldMT"/>
              </a:rPr>
              <a:t>…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91590" y="5083651"/>
            <a:ext cx="45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CPDOQL+SimSun"/>
                <a:cs typeface="CPDOQL+SimSun"/>
              </a:rPr>
              <a:t>miss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850151" y="5290369"/>
            <a:ext cx="4914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增强了空间局部性，访问步长为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422015" y="5514084"/>
            <a:ext cx="2293985" cy="235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memory layout of array x[ ][ ]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4996" y="354171"/>
            <a:ext cx="4156341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92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编译器优化——循环融合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Compiler Optimization——Loop Fusion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6395" y="1642353"/>
            <a:ext cx="3061674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(i = 0; i &lt; MAXI; i++)</a:t>
            </a:r>
          </a:p>
          <a:p>
            <a:pPr marL="25400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(j = 0; j &lt; MAXJ; j++)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4055" y="1636344"/>
            <a:ext cx="5709290" cy="1288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spc="40" dirty="0">
                <a:solidFill>
                  <a:srgbClr val="000000"/>
                </a:solidFill>
                <a:latin typeface="CITLOR+MicrosoftYaHei"/>
                <a:cs typeface="CITLOR+MicrosoftYaHei"/>
              </a:rPr>
              <a:t>数组</a:t>
            </a:r>
            <a:r>
              <a:rPr sz="2000" spc="42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000" spc="41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在第二个循环读之前已经在第一个循环被写</a:t>
            </a:r>
          </a:p>
          <a:p>
            <a:pPr marL="0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spc="15" dirty="0">
                <a:solidFill>
                  <a:srgbClr val="000000"/>
                </a:solidFill>
                <a:latin typeface="CITLOR+MicrosoftYaHei"/>
                <a:cs typeface="CITLOR+MicrosoftYaHei"/>
              </a:rPr>
              <a:t>了一遍，这样</a:t>
            </a:r>
            <a:r>
              <a:rPr sz="2000" spc="18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大幅降低了其驻留在</a:t>
            </a:r>
            <a:r>
              <a:rPr sz="2000" spc="21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000" spc="2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中的几率</a:t>
            </a:r>
          </a:p>
          <a:p>
            <a:pPr marL="0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（假设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的容量不足以放下整个数组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9895" y="2650416"/>
            <a:ext cx="2998174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(i = 0; i &lt; MAXI; i++)</a:t>
            </a:r>
          </a:p>
          <a:p>
            <a:pPr marL="19050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(j = 0; j &lt; MAXJ; j++)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36395" y="4144253"/>
            <a:ext cx="3247054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(i = 0; i &lt; MAXI; i++)</a:t>
            </a:r>
          </a:p>
          <a:p>
            <a:pPr marL="25400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for (j = 0; j &lt; MAXJ; j++) {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04358" y="4170946"/>
            <a:ext cx="5754369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将两个循环融合在一起，不但没有改变程序功能，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04358" y="4628146"/>
            <a:ext cx="3830309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还充分利用了数组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时间局部性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90395" y="5363453"/>
            <a:ext cx="274619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68578" y="5416092"/>
            <a:ext cx="168147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B050"/>
                </a:solidFill>
                <a:latin typeface="CPDOQL+SimSun"/>
                <a:cs typeface="CPDOQL+SimSun"/>
              </a:rPr>
              <a:t>时间局部性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419" y="2813278"/>
            <a:ext cx="47243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</a:p>
          <a:p>
            <a:pPr marL="75692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预取机制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446" y="354171"/>
            <a:ext cx="2292667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7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硬件预取</a:t>
            </a:r>
          </a:p>
          <a:p>
            <a:pPr marL="0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Hardware prefetching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560" y="1044879"/>
            <a:ext cx="7586980" cy="238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55A11"/>
                </a:solidFill>
                <a:latin typeface="DWOFLL+Wingdings-Regular"/>
                <a:cs typeface="DWOFLL+Wingdings-Regular"/>
              </a:rPr>
              <a:t>p</a:t>
            </a:r>
            <a:r>
              <a:rPr sz="2800" spc="-575" dirty="0">
                <a:solidFill>
                  <a:srgbClr val="C55A11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指令和数据都可以预取</a:t>
            </a:r>
          </a:p>
          <a:p>
            <a:pPr marL="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预取内容既可放入Cache，也可放在外缓冲器中</a:t>
            </a:r>
          </a:p>
          <a:p>
            <a:pPr marL="91440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例如：指令流缓冲器</a:t>
            </a:r>
          </a:p>
          <a:p>
            <a:pPr marL="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指令预取通常由Cache之外的硬件完成</a:t>
            </a:r>
          </a:p>
          <a:p>
            <a:pPr marL="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预取效果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8210" y="3391204"/>
            <a:ext cx="284606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Joppi的研究结果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3960" y="3860469"/>
            <a:ext cx="8512174" cy="1914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D60093"/>
                </a:solidFill>
                <a:latin typeface="CITLOR+MicrosoftYaHei"/>
                <a:cs typeface="CITLOR+MicrosoftYaHei"/>
              </a:rPr>
              <a:t>指令预取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(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4KB，直接映象Cache，块大小＝16字节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)</a:t>
            </a:r>
          </a:p>
          <a:p>
            <a:pPr marL="45720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个块的指令流缓冲器： 捕获</a:t>
            </a: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15％～25％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的不命中</a:t>
            </a:r>
          </a:p>
          <a:p>
            <a:pPr marL="45720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4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个块的指令流缓冲器： 捕获</a:t>
            </a: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50％</a:t>
            </a:r>
          </a:p>
          <a:p>
            <a:pPr marL="457200" marR="0">
              <a:lnSpc>
                <a:spcPts val="3688"/>
              </a:lnSpc>
              <a:spcBef>
                <a:spcPts val="6"/>
              </a:spcBef>
              <a:spcAft>
                <a:spcPts val="0"/>
              </a:spcAft>
            </a:pP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16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个块的指令流缓冲器：捕获</a:t>
            </a:r>
            <a:r>
              <a:rPr sz="2800" dirty="0">
                <a:solidFill>
                  <a:srgbClr val="9933FF"/>
                </a:solidFill>
                <a:latin typeface="CITLOR+MicrosoftYaHei"/>
                <a:cs typeface="CITLOR+MicrosoftYaHei"/>
              </a:rPr>
              <a:t>72％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046530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预取</a:t>
            </a:r>
          </a:p>
          <a:p>
            <a:pPr marL="49263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Prefetch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1608" y="1357585"/>
            <a:ext cx="9129395" cy="175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•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提前将主存块装入Cache，非按需缓存（on-demand Caching）</a:t>
            </a:r>
          </a:p>
          <a:p>
            <a:pPr marL="0" marR="0">
              <a:lnSpc>
                <a:spcPts val="3167"/>
              </a:lnSpc>
              <a:spcBef>
                <a:spcPts val="7154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•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通过提升未来访问Cache的命中率来隐藏访存延迟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9837" y="1689154"/>
            <a:ext cx="812452" cy="1692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PUFI+TimesNewRomanPSMT"/>
                <a:cs typeface="HNPUFI+TimesNewRomanPSMT"/>
              </a:rPr>
              <a:t>What</a:t>
            </a:r>
          </a:p>
          <a:p>
            <a:pPr marL="33655" marR="0">
              <a:lnSpc>
                <a:spcPts val="2657"/>
              </a:lnSpc>
              <a:spcBef>
                <a:spcPts val="7663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PUFI+TimesNewRomanPSMT"/>
                <a:cs typeface="HNPUFI+TimesNewRomanPSMT"/>
              </a:rPr>
              <a:t>Why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1608" y="3805954"/>
            <a:ext cx="7363043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•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时效性：被预取的主存块正好在被访问前装入Cache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51608" y="4209814"/>
            <a:ext cx="858202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•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触发性：何时触发预取操作（Cache缺失、特殊预取指令等）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3637" y="4323578"/>
            <a:ext cx="964594" cy="1692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4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PUFI+TimesNewRomanPSMT"/>
                <a:cs typeface="HNPUFI+TimesNewRomanPSMT"/>
              </a:rPr>
              <a:t>When</a:t>
            </a:r>
          </a:p>
          <a:p>
            <a:pPr marL="0" marR="0">
              <a:lnSpc>
                <a:spcPts val="2657"/>
              </a:lnSpc>
              <a:spcBef>
                <a:spcPts val="7663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PUFI+TimesNewRomanPSMT"/>
                <a:cs typeface="HNPUFI+TimesNewRomanPSMT"/>
              </a:rPr>
              <a:t>Where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51608" y="5123173"/>
            <a:ext cx="6275705" cy="844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存放在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</a:t>
            </a:r>
          </a:p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存放在专门的预取缓存（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prefetch buffers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）中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0856" y="354171"/>
            <a:ext cx="5816918" cy="646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06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软件预取——编译制导预取</a:t>
            </a:r>
          </a:p>
          <a:p>
            <a:pPr marL="0" marR="0">
              <a:lnSpc>
                <a:spcPts val="1405"/>
              </a:lnSpc>
              <a:spcBef>
                <a:spcPts val="586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Software Prefetching——Compiler Directed Prefetching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230" y="1562302"/>
            <a:ext cx="949007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spc="-645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在编译时加入预取指令，在数据被用到之前发出预取请求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6280" y="2664662"/>
            <a:ext cx="8330564" cy="1360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按照预取数据所放的位置，可把预取分为两种类型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：</a:t>
            </a:r>
          </a:p>
          <a:p>
            <a:pPr marL="10160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寄存器预取：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把数据取到寄存器中</a:t>
            </a:r>
          </a:p>
          <a:p>
            <a:pPr marL="10160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Cache预取：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只将数据取到Cache中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9230" y="4549343"/>
            <a:ext cx="6539864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预取数据的同时，处理器应能继续执行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45790" y="5189423"/>
            <a:ext cx="40633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只有这样，预取才有意义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446" y="354171"/>
            <a:ext cx="3372167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7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Cache性能的优化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 Performance 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7416" y="1996636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降低缺失率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6705" y="2001563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降低缺失代价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7556" y="1996649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降低命中时间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5778" y="2614867"/>
            <a:ext cx="1731645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调整Cache结构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0962" y="2611896"/>
            <a:ext cx="1731644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5392"/>
                </a:solidFill>
                <a:latin typeface="CITLOR+MicrosoftYaHei"/>
                <a:cs typeface="CITLOR+MicrosoftYaHei"/>
              </a:rPr>
              <a:t>多级Cache结构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25407" y="2611896"/>
            <a:ext cx="1822612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简洁的L1 Cache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48968" y="3206446"/>
            <a:ext cx="1575599" cy="1522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Victim Cache</a:t>
            </a:r>
          </a:p>
          <a:p>
            <a:pPr marL="134785" marR="0">
              <a:lnSpc>
                <a:spcPts val="2375"/>
              </a:lnSpc>
              <a:spcBef>
                <a:spcPts val="223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编译器优化</a:t>
            </a:r>
          </a:p>
          <a:p>
            <a:pPr marL="472770" marR="0">
              <a:lnSpc>
                <a:spcPts val="2375"/>
              </a:lnSpc>
              <a:spcBef>
                <a:spcPts val="228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预取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3279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5392"/>
                </a:solidFill>
                <a:latin typeface="CITLOR+MicrosoftYaHei"/>
                <a:cs typeface="CITLOR+MicrosoftYaHei"/>
              </a:rPr>
              <a:t>写缓存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1753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路预测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5428" y="4308400"/>
            <a:ext cx="1503208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流水线Cache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00688" y="4333660"/>
            <a:ext cx="1503209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5392"/>
                </a:solidFill>
                <a:latin typeface="CITLOR+MicrosoftYaHei"/>
                <a:cs typeface="CITLOR+MicrosoftYaHei"/>
              </a:rPr>
              <a:t>非阻塞Cache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0350" y="2813050"/>
            <a:ext cx="5943600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减少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不命中开销</a:t>
            </a:r>
          </a:p>
          <a:p>
            <a:pPr marL="1210309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多级Cache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51358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高速缓冲存储器（Cache）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9690" y="862022"/>
            <a:ext cx="673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439035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Cache综述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4064634" cy="2572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Cache性能的量化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Cache性能的优化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Cache控制器的实现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974900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多级Cache</a:t>
            </a:r>
          </a:p>
          <a:p>
            <a:pPr marL="6083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Multi-level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-33655" y="1540204"/>
            <a:ext cx="484378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VRNWFG+ArialMT"/>
                <a:cs typeface="VRNWFG+ArialMT"/>
              </a:rPr>
              <a:t>•</a:t>
            </a:r>
            <a:r>
              <a:rPr sz="2800" spc="1842" dirty="0">
                <a:solidFill>
                  <a:srgbClr val="FF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应把Cache做得更快？还是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3544" y="1923744"/>
            <a:ext cx="12185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更大？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4995" y="2940436"/>
            <a:ext cx="192976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二者兼顾，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3995" y="3387477"/>
            <a:ext cx="2819083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再增加一级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0745" y="4265264"/>
            <a:ext cx="4114165" cy="881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第一级Cache(L1)小而快</a:t>
            </a:r>
          </a:p>
          <a:p>
            <a:pPr marL="0" marR="0">
              <a:lnSpc>
                <a:spcPts val="3122"/>
              </a:lnSpc>
              <a:spcBef>
                <a:spcPts val="397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第二级Cache(L2)容量大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9421" y="354171"/>
            <a:ext cx="5207317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5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多级Cache的性能量化</a:t>
            </a:r>
          </a:p>
          <a:p>
            <a:pPr marL="0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Performance Quantification of Multi-level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90" y="1303063"/>
            <a:ext cx="598106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多级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的平均访问时间（以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级为例）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8825" y="2111934"/>
            <a:ext cx="290957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平均访问时间AMAT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71215" y="2477693"/>
            <a:ext cx="3646170" cy="403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  <a:r>
              <a:rPr sz="2400" spc="159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+</a:t>
            </a:r>
            <a:r>
              <a:rPr sz="2400" spc="2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  <a:r>
              <a:rPr sz="2400" spc="1829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×</a:t>
            </a:r>
          </a:p>
          <a:p>
            <a:pPr marL="280416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95496" y="2630331"/>
            <a:ext cx="351789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spc="15" dirty="0">
                <a:solidFill>
                  <a:srgbClr val="002060"/>
                </a:solidFill>
                <a:latin typeface="CPDOQL+SimSun"/>
                <a:cs typeface="CPDOQL+SimSun"/>
              </a:rPr>
              <a:t>L1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8825" y="2843453"/>
            <a:ext cx="1576070" cy="388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缺失代价</a:t>
            </a:r>
            <a:r>
              <a:rPr sz="2350" spc="15" baseline="-20000" dirty="0">
                <a:solidFill>
                  <a:srgbClr val="002060"/>
                </a:solidFill>
                <a:latin typeface="CPDOQL+SimSun"/>
                <a:cs typeface="CPDOQL+SimSun"/>
              </a:rPr>
              <a:t>L1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8614" y="4955641"/>
            <a:ext cx="9593580" cy="403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AMAT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=</a:t>
            </a:r>
            <a:r>
              <a:rPr sz="2400" spc="2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  <a:r>
              <a:rPr sz="2400" spc="159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+</a:t>
            </a:r>
            <a:r>
              <a:rPr sz="2400" spc="2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  <a:r>
              <a:rPr sz="2400" spc="1829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×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(</a:t>
            </a:r>
            <a:r>
              <a:rPr sz="2400" spc="10" dirty="0">
                <a:solidFill>
                  <a:srgbClr val="7030A0"/>
                </a:solidFill>
                <a:latin typeface="CPDOQL+SimSun"/>
                <a:cs typeface="CPDOQL+SimSun"/>
              </a:rPr>
              <a:t>命中时间</a:t>
            </a:r>
            <a:r>
              <a:rPr sz="2400" spc="1590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7030A0"/>
                </a:solidFill>
                <a:latin typeface="CPDOQL+SimSun"/>
                <a:cs typeface="CPDOQL+SimSun"/>
              </a:rPr>
              <a:t>+</a:t>
            </a:r>
            <a:r>
              <a:rPr sz="2400" spc="20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7030A0"/>
                </a:solidFill>
                <a:latin typeface="CPDOQL+SimSun"/>
                <a:cs typeface="CPDOQL+SimSun"/>
              </a:rPr>
              <a:t>缺失率</a:t>
            </a:r>
            <a:r>
              <a:rPr sz="2400" spc="1829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7030A0"/>
                </a:solidFill>
                <a:latin typeface="CPDOQL+SimSun"/>
                <a:cs typeface="CPDOQL+SimSun"/>
              </a:rPr>
              <a:t>×</a:t>
            </a:r>
            <a:r>
              <a:rPr sz="2400" spc="20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7030A0"/>
                </a:solidFill>
                <a:latin typeface="CPDOQL+SimSun"/>
                <a:cs typeface="CPDOQL+SimSun"/>
              </a:rPr>
              <a:t>缺失代</a:t>
            </a:r>
          </a:p>
          <a:p>
            <a:pPr marL="387985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48584" y="5108279"/>
            <a:ext cx="351789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spc="15" dirty="0">
                <a:solidFill>
                  <a:srgbClr val="002060"/>
                </a:solidFill>
                <a:latin typeface="CPDOQL+SimSun"/>
                <a:cs typeface="CPDOQL+SimSun"/>
              </a:rPr>
              <a:t>L1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48424" y="5108279"/>
            <a:ext cx="351790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spc="15" dirty="0">
                <a:solidFill>
                  <a:srgbClr val="7030A0"/>
                </a:solidFill>
                <a:latin typeface="CPDOQL+SimSun"/>
                <a:cs typeface="CPDOQL+SimSun"/>
              </a:rPr>
              <a:t>L2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28304" y="5101991"/>
            <a:ext cx="383604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7030A0"/>
                </a:solidFill>
                <a:latin typeface="WSKIDD+TimesNewRomanPS-BoldMT"/>
                <a:cs typeface="WSKIDD+TimesNewRomanPS-BoldMT"/>
              </a:rPr>
              <a:t>L2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8614" y="5321401"/>
            <a:ext cx="810260" cy="388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7030A0"/>
                </a:solidFill>
                <a:latin typeface="CPDOQL+SimSun"/>
                <a:cs typeface="CPDOQL+SimSun"/>
              </a:rPr>
              <a:t>价</a:t>
            </a:r>
            <a:r>
              <a:rPr sz="2400" spc="380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)</a:t>
            </a:r>
          </a:p>
          <a:p>
            <a:pPr marL="306069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spc="15" dirty="0">
                <a:solidFill>
                  <a:srgbClr val="7030A0"/>
                </a:solidFill>
                <a:latin typeface="CPDOQL+SimSun"/>
                <a:cs typeface="CPDOQL+SimSun"/>
              </a:rPr>
              <a:t>L</a:t>
            </a:r>
            <a:r>
              <a:rPr sz="155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354171"/>
            <a:ext cx="10641966" cy="99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8832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多级Cache：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局部不命中率与全局不命中率</a:t>
            </a:r>
          </a:p>
          <a:p>
            <a:pPr marL="574916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Multi-level Cache</a:t>
            </a:r>
          </a:p>
          <a:p>
            <a:pPr marL="0" marR="0">
              <a:lnSpc>
                <a:spcPts val="2733"/>
              </a:lnSpc>
              <a:spcBef>
                <a:spcPts val="183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PDOQL+SimSun"/>
                <a:cs typeface="CPDOQL+SimSun"/>
              </a:rPr>
              <a:t>局部不命中率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＝该级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的不命中次数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/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到达该级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的访问次数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53597"/>
            <a:ext cx="10286366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PDOQL+SimSun"/>
                <a:cs typeface="CPDOQL+SimSun"/>
              </a:rPr>
              <a:t>全局不命中率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＝该级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的不命中次数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/CPU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发出的访存的总次数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" y="2219711"/>
            <a:ext cx="9881870" cy="1395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例</a:t>
            </a:r>
            <a:r>
              <a:rPr sz="2800" spc="15" dirty="0">
                <a:solidFill>
                  <a:srgbClr val="E24C05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考虑某一两级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：第一级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为</a:t>
            </a:r>
            <a:r>
              <a:rPr sz="24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L1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，第二级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为</a:t>
            </a:r>
            <a:r>
              <a:rPr sz="24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L2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。</a:t>
            </a:r>
          </a:p>
          <a:p>
            <a:pPr marL="1066800" marR="0">
              <a:lnSpc>
                <a:spcPts val="2657"/>
              </a:lnSpc>
              <a:spcBef>
                <a:spcPts val="1317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假设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在</a:t>
            </a:r>
            <a:r>
              <a:rPr sz="24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1000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次访存中，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L1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的不命中是</a:t>
            </a:r>
            <a:r>
              <a:rPr sz="24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40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次，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L2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的不命中是</a:t>
            </a:r>
            <a:r>
              <a:rPr sz="24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20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次。</a:t>
            </a:r>
          </a:p>
          <a:p>
            <a:pPr marL="3276600" marR="0">
              <a:lnSpc>
                <a:spcPts val="2657"/>
              </a:lnSpc>
              <a:spcBef>
                <a:spcPts val="1082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求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L1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、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L2</a:t>
            </a: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的局部不命中率和全局不命中率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7130" y="3816032"/>
            <a:ext cx="7369809" cy="927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第一级Cache的不命中率（全局和局部）是</a:t>
            </a:r>
          </a:p>
          <a:p>
            <a:pPr marL="4917440" marR="0">
              <a:lnSpc>
                <a:spcPts val="2400"/>
              </a:lnSpc>
              <a:spcBef>
                <a:spcPts val="2204"/>
              </a:spcBef>
              <a:spcAft>
                <a:spcPts val="0"/>
              </a:spcAft>
            </a:pP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40/1000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，即</a:t>
            </a: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4%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；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7130" y="4985702"/>
            <a:ext cx="7062469" cy="927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第二级Cache的局部不命中率是</a:t>
            </a:r>
          </a:p>
          <a:p>
            <a:pPr marL="4763770" marR="0">
              <a:lnSpc>
                <a:spcPts val="2400"/>
              </a:lnSpc>
              <a:spcBef>
                <a:spcPts val="2204"/>
              </a:spcBef>
              <a:spcAft>
                <a:spcPts val="0"/>
              </a:spcAft>
            </a:pP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20/40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，即</a:t>
            </a: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50%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；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7130" y="6086227"/>
            <a:ext cx="663765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第二级Cache的全局不命中率是</a:t>
            </a: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20/1000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，即</a:t>
            </a:r>
            <a:r>
              <a:rPr sz="2400" spc="10" dirty="0">
                <a:solidFill>
                  <a:srgbClr val="9933FF"/>
                </a:solidFill>
                <a:latin typeface="CPDOQL+SimSun"/>
                <a:cs typeface="CPDOQL+SimSun"/>
              </a:rPr>
              <a:t>2%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。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6745605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多级Cache：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局部不命中率与全局不命中率</a:t>
            </a:r>
          </a:p>
          <a:p>
            <a:pPr marL="6083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Multi-level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0820" y="1645614"/>
            <a:ext cx="849153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二级</a:t>
            </a:r>
            <a:r>
              <a:rPr sz="280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cache 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全局缺失率：缺失率</a:t>
            </a:r>
            <a:r>
              <a:rPr sz="2800" spc="1645" dirty="0">
                <a:solidFill>
                  <a:srgbClr val="C00000"/>
                </a:solidFill>
                <a:latin typeface="CITLOR+MicrosoftYaHei"/>
                <a:cs typeface="CITLOR+MicrosoftYaHei"/>
              </a:rPr>
              <a:t> 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×</a:t>
            </a:r>
            <a:r>
              <a:rPr sz="2800" spc="-130" dirty="0">
                <a:solidFill>
                  <a:srgbClr val="C00000"/>
                </a:solidFill>
                <a:latin typeface="CITLOR+MicrosoftYaHei"/>
                <a:cs typeface="CITLOR+MicrosoftYaHei"/>
              </a:rPr>
              <a:t> 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缺失率</a:t>
            </a:r>
            <a:r>
              <a:rPr sz="2800" spc="4831" dirty="0">
                <a:solidFill>
                  <a:srgbClr val="C00000"/>
                </a:solidFill>
                <a:latin typeface="CITLOR+MicrosoftYaHei"/>
                <a:cs typeface="CITLOR+MicrosoftYaHei"/>
              </a:rPr>
              <a:t> </a:t>
            </a:r>
            <a:r>
              <a:rPr sz="2800" spc="15" dirty="0">
                <a:solidFill>
                  <a:srgbClr val="0066FF"/>
                </a:solidFill>
                <a:latin typeface="CPDOQL+SimSun"/>
                <a:cs typeface="CPDOQL+SimSun"/>
              </a:rPr>
              <a:t>4%*50%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1580" y="1885787"/>
            <a:ext cx="409864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L1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25130" y="1885787"/>
            <a:ext cx="409864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L2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5200" y="2589282"/>
            <a:ext cx="6992937" cy="446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500" spc="114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全局不命中率</a:t>
            </a:r>
            <a:r>
              <a:rPr sz="2800" spc="419" dirty="0">
                <a:solidFill>
                  <a:srgbClr val="E24C05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＝不命中率</a:t>
            </a:r>
            <a:r>
              <a:rPr sz="2800" spc="419" dirty="0">
                <a:solidFill>
                  <a:srgbClr val="E24C05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×不命中率</a:t>
            </a:r>
          </a:p>
          <a:p>
            <a:pPr marL="6609080" marR="0">
              <a:lnSpc>
                <a:spcPts val="1825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E24C05"/>
                </a:solidFill>
                <a:latin typeface="RFJJBM+SimHei"/>
                <a:cs typeface="RFJJBM+SimHei"/>
              </a:rPr>
              <a:t>L2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56000" y="2766268"/>
            <a:ext cx="3841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5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E24C05"/>
                </a:solidFill>
                <a:latin typeface="RFJJBM+SimHei"/>
                <a:cs typeface="RFJJBM+SimHei"/>
              </a:rPr>
              <a:t>L2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65140" y="2766268"/>
            <a:ext cx="38417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5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E24C05"/>
                </a:solidFill>
                <a:latin typeface="RFJJBM+SimHei"/>
                <a:cs typeface="RFJJBM+SimHei"/>
              </a:rPr>
              <a:t>L1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550" y="3159442"/>
            <a:ext cx="12058650" cy="2096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150" spc="602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评价第二级Cache时，应使用</a:t>
            </a:r>
            <a:r>
              <a:rPr sz="2400" dirty="0">
                <a:solidFill>
                  <a:srgbClr val="D60093"/>
                </a:solidFill>
                <a:latin typeface="CPDOQL+SimSun"/>
                <a:cs typeface="CPDOQL+SimSun"/>
              </a:rPr>
              <a:t>全局不命中率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这个指标。</a:t>
            </a:r>
          </a:p>
          <a:p>
            <a:pPr marL="628650" marR="0">
              <a:lnSpc>
                <a:spcPts val="2400"/>
              </a:lnSpc>
              <a:spcBef>
                <a:spcPts val="1986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指出了在CPU发出的访存中，究竟有多大比例是穿过各级Cache，最终到达存储器的。</a:t>
            </a:r>
          </a:p>
          <a:p>
            <a:pPr marL="0" marR="0">
              <a:lnSpc>
                <a:spcPts val="3095"/>
              </a:lnSpc>
              <a:spcBef>
                <a:spcPts val="1841"/>
              </a:spcBef>
              <a:spcAft>
                <a:spcPts val="0"/>
              </a:spcAft>
            </a:pP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采用两级</a:t>
            </a:r>
            <a:r>
              <a:rPr sz="2800" dirty="0">
                <a:solidFill>
                  <a:srgbClr val="E24C05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E24C05"/>
                </a:solidFill>
                <a:latin typeface="CPDOQL+SimSun"/>
                <a:cs typeface="CPDOQL+SimSun"/>
              </a:rPr>
              <a:t>时，每条指令的平均访存停顿时间：</a:t>
            </a:r>
          </a:p>
          <a:p>
            <a:pPr marL="628650" marR="0">
              <a:lnSpc>
                <a:spcPts val="2400"/>
              </a:lnSpc>
              <a:spcBef>
                <a:spcPts val="1967"/>
              </a:spcBef>
              <a:spcAft>
                <a:spcPts val="0"/>
              </a:spcAft>
            </a:pPr>
            <a:r>
              <a:rPr sz="2400" spc="10" dirty="0">
                <a:solidFill>
                  <a:srgbClr val="002060"/>
                </a:solidFill>
                <a:latin typeface="CPDOQL+SimSun"/>
                <a:cs typeface="CPDOQL+SimSun"/>
              </a:rPr>
              <a:t>每条指令的平均访存停顿时间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84400" y="5498147"/>
            <a:ext cx="67056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＝ 每条指令的平均不命中次数L1×命中时间L2＋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46400" y="6082982"/>
            <a:ext cx="62484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每条指令的平均不命中次数L2×不命中开销L2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9421" y="354171"/>
            <a:ext cx="8760460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235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多级Cache的性能量化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：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每条指令的平均访存停顿时间</a:t>
            </a:r>
          </a:p>
          <a:p>
            <a:pPr marL="0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Performance Quantification of Multi-level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805" y="1134179"/>
            <a:ext cx="866179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考虑某一两级Cache：第一级Cache为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L1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，第二级Cache为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L2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805" y="1645989"/>
            <a:ext cx="12160885" cy="197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（1）假设在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1000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次访存，L1的不命中是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40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次，L2的不命中是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20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次</a:t>
            </a:r>
          </a:p>
          <a:p>
            <a:pPr marL="180340" marR="0">
              <a:lnSpc>
                <a:spcPts val="3167"/>
              </a:lnSpc>
              <a:spcBef>
                <a:spcPts val="81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（2）假设L2的命中时间是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个时钟周期，L2的不命中开销是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100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时钟周期，L1的命中时</a:t>
            </a:r>
          </a:p>
          <a:p>
            <a:pPr marL="457200" marR="0">
              <a:lnSpc>
                <a:spcPts val="3167"/>
              </a:lnSpc>
              <a:spcBef>
                <a:spcPts val="81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间是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个时钟周期，平均每条指令访存</a:t>
            </a:r>
            <a:r>
              <a:rPr sz="2400" dirty="0">
                <a:solidFill>
                  <a:srgbClr val="9933FF"/>
                </a:solidFill>
                <a:latin typeface="CITLOR+MicrosoftYaHei"/>
                <a:cs typeface="CITLOR+MicrosoftYaHei"/>
              </a:rPr>
              <a:t>1.5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次，不考虑写操作的影响。</a:t>
            </a:r>
          </a:p>
          <a:p>
            <a:pPr marL="0" marR="0">
              <a:lnSpc>
                <a:spcPts val="3167"/>
              </a:lnSpc>
              <a:spcBef>
                <a:spcPts val="862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问：平均访存时间是多少？每条指令的平均停顿时间是多少个时钟周期？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0840" y="3743711"/>
            <a:ext cx="265239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平均访存时间＝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0940" y="4169161"/>
            <a:ext cx="11151869" cy="464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  <a:r>
              <a:rPr sz="2800" spc="72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＋不命中率</a:t>
            </a:r>
            <a:r>
              <a:rPr sz="2800" spc="72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×（命中时间</a:t>
            </a:r>
            <a:r>
              <a:rPr sz="2800" spc="72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＋不命中率</a:t>
            </a:r>
            <a:r>
              <a:rPr sz="2800" spc="72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×不命中开销</a:t>
            </a:r>
            <a:r>
              <a:rPr sz="2800" spc="72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）</a:t>
            </a:r>
          </a:p>
          <a:p>
            <a:pPr marL="143002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4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58360" y="4338792"/>
            <a:ext cx="422879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4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3265" y="4338792"/>
            <a:ext cx="422879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4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30665" y="4338792"/>
            <a:ext cx="422879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4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45570" y="4338792"/>
            <a:ext cx="422879" cy="294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21"/>
              </a:lnSpc>
              <a:spcBef>
                <a:spcPts val="0"/>
              </a:spcBef>
              <a:spcAft>
                <a:spcPts val="0"/>
              </a:spcAft>
            </a:pPr>
            <a:r>
              <a:rPr sz="1800" spc="14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L2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2040" y="4584616"/>
            <a:ext cx="9889492" cy="1711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30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＋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4%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×（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10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＋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50%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100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）</a:t>
            </a:r>
          </a:p>
          <a:p>
            <a:pPr marL="2400300" marR="0">
              <a:lnSpc>
                <a:spcPts val="3095"/>
              </a:lnSpc>
              <a:spcBef>
                <a:spcPts val="264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＋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4%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60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3.4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个时钟周期</a:t>
            </a:r>
          </a:p>
          <a:p>
            <a:pPr marL="0" marR="0">
              <a:lnSpc>
                <a:spcPts val="3095"/>
              </a:lnSpc>
              <a:spcBef>
                <a:spcPts val="214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由于平均每条指令访存</a:t>
            </a:r>
            <a:r>
              <a:rPr sz="28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1.5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次，且</a:t>
            </a:r>
            <a:r>
              <a:rPr sz="2800" spc="15" dirty="0">
                <a:solidFill>
                  <a:srgbClr val="C00000"/>
                </a:solidFill>
                <a:latin typeface="CPDOQL+SimSun"/>
                <a:cs typeface="CPDOQL+SimSun"/>
              </a:rPr>
              <a:t>每次访存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的平均停顿时间为：</a:t>
            </a:r>
          </a:p>
          <a:p>
            <a:pPr marL="5245100" marR="0">
              <a:lnSpc>
                <a:spcPts val="3095"/>
              </a:lnSpc>
              <a:spcBef>
                <a:spcPts val="264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WSKIDD+TimesNewRomanPS-BoldMT"/>
                <a:cs typeface="WSKIDD+TimesNewRomanPS-BoldMT"/>
              </a:rPr>
              <a:t>3.4</a:t>
            </a:r>
            <a:r>
              <a:rPr sz="2800" spc="15" dirty="0">
                <a:solidFill>
                  <a:srgbClr val="C00000"/>
                </a:solidFill>
                <a:latin typeface="CPDOQL+SimSun"/>
                <a:cs typeface="CPDOQL+SimSun"/>
              </a:rPr>
              <a:t>－</a:t>
            </a:r>
            <a:r>
              <a:rPr sz="2800" dirty="0">
                <a:solidFill>
                  <a:srgbClr val="C00000"/>
                </a:solidFill>
                <a:latin typeface="WSKIDD+TimesNewRomanPS-BoldMT"/>
                <a:cs typeface="WSKIDD+TimesNewRomanPS-BoldMT"/>
              </a:rPr>
              <a:t>1.0</a:t>
            </a:r>
            <a:r>
              <a:rPr sz="2800" spc="15" dirty="0">
                <a:solidFill>
                  <a:srgbClr val="C00000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C00000"/>
                </a:solidFill>
                <a:latin typeface="WSKIDD+TimesNewRomanPS-BoldMT"/>
                <a:cs typeface="WSKIDD+TimesNewRomanPS-BoldMT"/>
              </a:rPr>
              <a:t>2.4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15440" y="6291496"/>
            <a:ext cx="8275955" cy="431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每条指令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的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平均停顿时间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2.4</a:t>
            </a:r>
            <a:r>
              <a:rPr sz="2800" spc="15" dirty="0">
                <a:solidFill>
                  <a:srgbClr val="9933FF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1.5</a:t>
            </a:r>
            <a:r>
              <a:rPr sz="2800" spc="15" dirty="0">
                <a:solidFill>
                  <a:srgbClr val="9933FF"/>
                </a:solidFill>
                <a:latin typeface="CPDOQL+SimSun"/>
                <a:cs typeface="CPDOQL+SimSun"/>
              </a:rPr>
              <a:t>＝</a:t>
            </a:r>
            <a:r>
              <a:rPr sz="2800" dirty="0">
                <a:solidFill>
                  <a:srgbClr val="9933FF"/>
                </a:solidFill>
                <a:latin typeface="WSKIDD+TimesNewRomanPS-BoldMT"/>
                <a:cs typeface="WSKIDD+TimesNewRomanPS-BoldMT"/>
              </a:rPr>
              <a:t>3.6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个时钟周期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960805" cy="611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总结</a:t>
            </a:r>
          </a:p>
          <a:p>
            <a:pPr marL="71488" marR="0">
              <a:lnSpc>
                <a:spcPts val="1405"/>
              </a:lnSpc>
              <a:spcBef>
                <a:spcPts val="317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0221" y="1453012"/>
            <a:ext cx="8376919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的设计致力于减少命中时间，获得更高的工作频率</a:t>
            </a:r>
          </a:p>
          <a:p>
            <a:pPr marL="0" marR="0">
              <a:lnSpc>
                <a:spcPts val="3167"/>
              </a:lnSpc>
              <a:spcBef>
                <a:spcPts val="542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容量、块大小和相联度都比较小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0221" y="3647573"/>
            <a:ext cx="6548119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L2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的设计致力于改善缺失率和缺失代价</a:t>
            </a:r>
          </a:p>
          <a:p>
            <a:pPr marL="0" marR="0">
              <a:lnSpc>
                <a:spcPts val="3167"/>
              </a:lnSpc>
              <a:spcBef>
                <a:spcPts val="542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L2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容量、块大小和相联度都比较大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24455" y="2813050"/>
            <a:ext cx="5943602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减少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不命中开销</a:t>
            </a:r>
          </a:p>
          <a:p>
            <a:pPr marL="167259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写缓存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449756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写缓存</a:t>
            </a:r>
          </a:p>
          <a:p>
            <a:pPr marL="20688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Buffer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14470" y="361384"/>
            <a:ext cx="3048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（回忆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写直达</a:t>
            </a:r>
            <a:r>
              <a:rPr sz="2400" dirty="0">
                <a:solidFill>
                  <a:srgbClr val="C00000"/>
                </a:solidFill>
                <a:latin typeface="RFJJBM+SimHei"/>
                <a:cs typeface="RFJJBM+SimHei"/>
              </a:rPr>
              <a:t>Cache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10069" y="361384"/>
            <a:ext cx="457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68017" y="969178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44988" y="1012056"/>
            <a:ext cx="1066800" cy="80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</a:t>
            </a:r>
          </a:p>
          <a:p>
            <a:pPr marL="15240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存储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01485" y="1194936"/>
            <a:ext cx="1066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9560" y="1387519"/>
            <a:ext cx="282384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读缺失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vs.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8205" y="2231072"/>
            <a:ext cx="10820401" cy="144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sw</a:t>
            </a:r>
            <a:r>
              <a:rPr sz="2400" spc="1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$t0,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0($s0)</a:t>
            </a:r>
            <a:r>
              <a:rPr sz="2400" spc="36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# (地址[$s0+0])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写缺失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，处理器不请求数据，无需阻塞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lw</a:t>
            </a:r>
            <a:r>
              <a:rPr sz="2400" spc="36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$t1,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4($s0)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# (地址[$s0+4])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读缺失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将导致阻塞)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add</a:t>
            </a:r>
            <a:r>
              <a:rPr sz="2400" spc="1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$t3,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$t1,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$t2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9560" y="3947838"/>
            <a:ext cx="14097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31260" y="3947838"/>
            <a:ext cx="59436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等待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写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主存处理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完成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，否则写操作代价太高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9560" y="4518329"/>
            <a:ext cx="6400800" cy="1607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为使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写主存可以不阻塞处理器的执行过程</a:t>
            </a:r>
          </a:p>
          <a:p>
            <a:pPr marL="774700" marR="0">
              <a:lnSpc>
                <a:spcPts val="3167"/>
              </a:lnSpc>
              <a:spcBef>
                <a:spcPts val="112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设置一个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写缓存（</a:t>
            </a:r>
            <a:r>
              <a:rPr sz="2400" spc="-12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Write</a:t>
            </a:r>
            <a:r>
              <a:rPr sz="2400" spc="-829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Buffer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），</a:t>
            </a:r>
          </a:p>
          <a:p>
            <a:pPr marL="1981200" marR="0">
              <a:lnSpc>
                <a:spcPts val="3167"/>
              </a:lnSpc>
              <a:spcBef>
                <a:spcPts val="115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处理器将写操作交付写缓存完成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59560" y="6282357"/>
            <a:ext cx="391864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17060" y="6233839"/>
            <a:ext cx="3200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写操作在“后台”完成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449756" cy="623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写缓存</a:t>
            </a:r>
          </a:p>
          <a:p>
            <a:pPr marL="20688" marR="0">
              <a:lnSpc>
                <a:spcPts val="1405"/>
              </a:lnSpc>
              <a:spcBef>
                <a:spcPts val="41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Buffer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3469" y="1673254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50616" y="2011609"/>
            <a:ext cx="1066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07158" y="2011609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下一级存储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8004" y="3073999"/>
            <a:ext cx="1551295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Write</a:t>
            </a:r>
            <a:r>
              <a:rPr sz="2000" spc="-688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Buffer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9560" y="3996943"/>
            <a:ext cx="3477773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写缓存是一个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FIFO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9560" y="4637023"/>
            <a:ext cx="381317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通常写缓存中有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4-8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9560" y="5277103"/>
            <a:ext cx="5828664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写操作不频繁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时写缓存效果较好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23945" y="2813050"/>
            <a:ext cx="59435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减少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不命中开销</a:t>
            </a:r>
          </a:p>
          <a:p>
            <a:pPr marL="904239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非阻塞Cache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51358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高速缓冲存储器（Cache）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9690" y="862022"/>
            <a:ext cx="673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439035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Cache综述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3658234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Cache性能的量化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Cache性能的优化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121217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非阻塞Cache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9776" y="794826"/>
            <a:ext cx="20767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Non-blocking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9630" y="1113472"/>
            <a:ext cx="10363201" cy="70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-般而言,当缓存发生失效时,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处理器必须停滞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( stall )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,等待缓存将数据从次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级存储中读取出来。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51545" y="5919231"/>
            <a:ext cx="1524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update Cache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195638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非阻塞Cache(无锁)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9776" y="794826"/>
            <a:ext cx="20767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Non-blocking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6440" y="1377632"/>
            <a:ext cx="11277600" cy="107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对于跨序执行( Out-of-orderExecution )处理器,由于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多条指令在不同处理单元中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并发执行，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某一条指令引发的缓存失效应该只造成其所在处理单元的停滞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,而不影响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其他处理单元和指令派发单元继续流水。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121217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非阻塞Cache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9776" y="794826"/>
            <a:ext cx="20767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Non-blocking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57521"/>
            <a:ext cx="490664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顺序执行处理器（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In-order CPU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4607" y="2155966"/>
            <a:ext cx="3970688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LD</a:t>
            </a:r>
            <a:r>
              <a:rPr sz="2000" spc="1299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$s0,</a:t>
            </a:r>
            <a:r>
              <a:rPr sz="2000" spc="298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1024($t0)</a:t>
            </a:r>
            <a:r>
              <a:rPr sz="2000" spc="798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Miss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ADD</a:t>
            </a:r>
            <a:r>
              <a:rPr sz="2000" spc="5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$s1,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$s0,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04607" y="2765566"/>
            <a:ext cx="3772160" cy="929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ADD</a:t>
            </a:r>
            <a:r>
              <a:rPr sz="2000" spc="5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$s4,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$s2,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$s3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LD</a:t>
            </a:r>
            <a:r>
              <a:rPr sz="2000" spc="2002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$s5,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2048($t0)</a:t>
            </a:r>
            <a:r>
              <a:rPr sz="2000" spc="14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Hit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LD</a:t>
            </a:r>
            <a:r>
              <a:rPr sz="2000" spc="2002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$s6,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1028($t0)</a:t>
            </a:r>
            <a:r>
              <a:rPr sz="2000" spc="14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Hit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20892" y="2947951"/>
            <a:ext cx="1043871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Pending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26885" y="3938090"/>
            <a:ext cx="4938395" cy="736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1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命中在不命中下</a:t>
            </a:r>
            <a:r>
              <a:rPr sz="1600" dirty="0">
                <a:solidFill>
                  <a:srgbClr val="333333"/>
                </a:solidFill>
                <a:latin typeface="VRNWFG+ArialMT"/>
                <a:cs typeface="VRNWFG+ArialMT"/>
              </a:rPr>
              <a:t>(</a:t>
            </a:r>
            <a:r>
              <a:rPr sz="1600" dirty="0">
                <a:solidFill>
                  <a:srgbClr val="F73131"/>
                </a:solidFill>
                <a:latin typeface="VRNWFG+ArialMT"/>
                <a:cs typeface="VRNWFG+ArialMT"/>
              </a:rPr>
              <a:t>hit under miss</a:t>
            </a:r>
            <a:r>
              <a:rPr sz="1600" dirty="0">
                <a:solidFill>
                  <a:srgbClr val="333333"/>
                </a:solidFill>
                <a:latin typeface="VRNWFG+ArialMT"/>
                <a:cs typeface="VRNWFG+ArialMT"/>
              </a:rPr>
              <a:t>):</a:t>
            </a: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一种非阻塞缓存优化</a:t>
            </a:r>
          </a:p>
          <a:p>
            <a:pPr marL="0" marR="0">
              <a:lnSpc>
                <a:spcPts val="1781"/>
              </a:lnSpc>
              <a:spcBef>
                <a:spcPts val="138"/>
              </a:spcBef>
              <a:spcAft>
                <a:spcPts val="0"/>
              </a:spcAft>
            </a:pP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方式</a:t>
            </a:r>
            <a:r>
              <a:rPr sz="1600" dirty="0">
                <a:solidFill>
                  <a:srgbClr val="333333"/>
                </a:solidFill>
                <a:latin typeface="VRNWFG+ArialMT"/>
                <a:cs typeface="VRNWFG+ArialMT"/>
              </a:rPr>
              <a:t>,</a:t>
            </a: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它允许在处理一个缓存不命中的请求时</a:t>
            </a:r>
            <a:r>
              <a:rPr sz="1600" dirty="0">
                <a:solidFill>
                  <a:srgbClr val="333333"/>
                </a:solidFill>
                <a:latin typeface="VRNWFG+ArialMT"/>
                <a:cs typeface="VRNWFG+ArialMT"/>
              </a:rPr>
              <a:t>,</a:t>
            </a: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同时响应</a:t>
            </a:r>
          </a:p>
          <a:p>
            <a:pPr marL="0" marR="0">
              <a:lnSpc>
                <a:spcPts val="1594"/>
              </a:lnSpc>
              <a:spcBef>
                <a:spcPts val="201"/>
              </a:spcBef>
              <a:spcAft>
                <a:spcPts val="0"/>
              </a:spcAft>
            </a:pPr>
            <a:r>
              <a:rPr sz="1600" dirty="0">
                <a:solidFill>
                  <a:srgbClr val="333333"/>
                </a:solidFill>
                <a:latin typeface="CPDOQL+SimSun"/>
                <a:cs typeface="CPDOQL+SimSun"/>
              </a:rPr>
              <a:t>一个缓存命中的请求。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9560" y="4109281"/>
            <a:ext cx="546544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乱序执行处理器（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Out-of-order CPU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9725" y="4601199"/>
            <a:ext cx="3970688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LD</a:t>
            </a:r>
            <a:r>
              <a:rPr sz="2000" spc="1299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$s0,</a:t>
            </a:r>
            <a:r>
              <a:rPr sz="2000" spc="298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1024($t0)</a:t>
            </a:r>
            <a:r>
              <a:rPr sz="2000" spc="798" dirty="0">
                <a:solidFill>
                  <a:srgbClr val="FF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Miss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9725" y="4905999"/>
            <a:ext cx="2397442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ADD</a:t>
            </a:r>
            <a:r>
              <a:rPr sz="2000" spc="5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$s1,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$s0,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9725" y="5210799"/>
            <a:ext cx="2397442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ADD</a:t>
            </a:r>
            <a:r>
              <a:rPr sz="2000" spc="5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$s4,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$s2,</a:t>
            </a:r>
            <a:r>
              <a:rPr sz="2000" spc="999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$s3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89968" y="5199395"/>
            <a:ext cx="1751080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hit-under-miss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59725" y="5515599"/>
            <a:ext cx="3970688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LD</a:t>
            </a:r>
            <a:r>
              <a:rPr sz="2000" spc="1299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$s5,</a:t>
            </a:r>
            <a:r>
              <a:rPr sz="2000" spc="298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2048($t0)</a:t>
            </a:r>
            <a:r>
              <a:rPr sz="2000" spc="798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Hit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LD</a:t>
            </a:r>
            <a:r>
              <a:rPr sz="2000" spc="1299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$s6,</a:t>
            </a:r>
            <a:r>
              <a:rPr sz="2000" spc="298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1028($t0)</a:t>
            </a:r>
            <a:r>
              <a:rPr sz="2000" spc="798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 Read Miss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121217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非阻塞Cache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9776" y="794826"/>
            <a:ext cx="20767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Non-blocking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3555" y="1479244"/>
            <a:ext cx="11322050" cy="3066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也称为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免锁</a:t>
            </a:r>
            <a:r>
              <a:rPr sz="28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（</a:t>
            </a:r>
            <a:r>
              <a:rPr sz="28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lock-free cache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）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，不必等待之前的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缺失完成</a:t>
            </a:r>
          </a:p>
          <a:p>
            <a:pPr marL="0" marR="0">
              <a:lnSpc>
                <a:spcPts val="3688"/>
              </a:lnSpc>
              <a:spcBef>
                <a:spcPts val="6391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非阻塞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允许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同时为多个并发</a:t>
            </a:r>
            <a:r>
              <a:rPr sz="28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Miss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服务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，已被主流处理器广泛采用</a:t>
            </a:r>
          </a:p>
          <a:p>
            <a:pPr marL="0" marR="0">
              <a:lnSpc>
                <a:spcPts val="3688"/>
              </a:lnSpc>
              <a:spcBef>
                <a:spcPts val="6341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写缺失和写回都由写缓存处理，因此，我们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只考虑读缺失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555" y="5319725"/>
            <a:ext cx="11383011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使用一个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缺失状态保存寄存器（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miss</a:t>
            </a:r>
            <a:r>
              <a:rPr sz="2800" spc="-98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status</a:t>
            </a:r>
            <a:r>
              <a:rPr sz="2800" spc="-978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holding</a:t>
            </a:r>
            <a:r>
              <a:rPr sz="2800" spc="-98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register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，</a:t>
            </a:r>
            <a:r>
              <a:rPr sz="28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MSHR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6455" y="5959805"/>
            <a:ext cx="37077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来保存缺失的相关信息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446" y="354171"/>
            <a:ext cx="3372167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7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Cache性能的优化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 Performance 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7416" y="1996636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降低缺失率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6705" y="2001563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降低缺失代价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7556" y="1996649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降低命中时间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5778" y="2614867"/>
            <a:ext cx="1731645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调整Cache结构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0962" y="2611896"/>
            <a:ext cx="1731644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多级Cache结构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25407" y="2611896"/>
            <a:ext cx="1822612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简洁的L1 Cache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48968" y="3206446"/>
            <a:ext cx="1575599" cy="1522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Victim Cache</a:t>
            </a:r>
          </a:p>
          <a:p>
            <a:pPr marL="134785" marR="0">
              <a:lnSpc>
                <a:spcPts val="2375"/>
              </a:lnSpc>
              <a:spcBef>
                <a:spcPts val="223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编译器优化</a:t>
            </a:r>
          </a:p>
          <a:p>
            <a:pPr marL="472770" marR="0">
              <a:lnSpc>
                <a:spcPts val="2375"/>
              </a:lnSpc>
              <a:spcBef>
                <a:spcPts val="228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预取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3279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写缓存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1753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路预测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5428" y="4308400"/>
            <a:ext cx="1503208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流水线Cache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00688" y="4333660"/>
            <a:ext cx="1503209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非阻塞Cache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56025" y="2813050"/>
            <a:ext cx="5334000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</a:p>
          <a:p>
            <a:pPr marL="443229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简洁的L1 Cache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660332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简洁的L1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7066" y="794826"/>
            <a:ext cx="2832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Small and Simple L1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05025" y="1301444"/>
            <a:ext cx="441665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APUNJS+MicrosoftYaHei-Bold"/>
                <a:cs typeface="APUNJS+MicrosoftYaHei-Bold"/>
              </a:rPr>
              <a:t>容量小、结构简单的Cache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6440" y="2154884"/>
            <a:ext cx="10554335" cy="933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ECC2B"/>
                </a:solidFill>
                <a:latin typeface="DWOFLL+Wingdings-Regular"/>
                <a:cs typeface="DWOFLL+Wingdings-Regular"/>
              </a:rPr>
              <a:t>p</a:t>
            </a:r>
            <a:r>
              <a:rPr sz="2800" spc="-280" dirty="0">
                <a:solidFill>
                  <a:srgbClr val="FECC2B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现代处理器中提高时钟频率和降低功耗，限制了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L1 Cache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增加，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应使</a:t>
            </a:r>
            <a:r>
              <a:rPr sz="2800" spc="15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足够小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，以便可以与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CPU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一起放在同一块芯片上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6440" y="3435044"/>
            <a:ext cx="544703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ECC2B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提高</a:t>
            </a:r>
            <a:r>
              <a:rPr sz="28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硬件越简单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，速度就越快；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3139" y="4039564"/>
            <a:ext cx="10570212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65" dirty="0">
                <a:solidFill>
                  <a:srgbClr val="002060"/>
                </a:solidFill>
                <a:latin typeface="CITLOR+MicrosoftYaHei"/>
                <a:cs typeface="CITLOR+MicrosoftYaHei"/>
              </a:rPr>
              <a:t>限制相联度</a:t>
            </a:r>
            <a:r>
              <a:rPr sz="2800" spc="65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的增加</a:t>
            </a:r>
            <a:r>
              <a:rPr sz="2400" spc="66" dirty="0">
                <a:solidFill>
                  <a:srgbClr val="000000"/>
                </a:solidFill>
                <a:latin typeface="CPDOQL+SimSun"/>
                <a:cs typeface="CPDOQL+SimSun"/>
              </a:rPr>
              <a:t>（直接映射的命中时间略快于两路组相联，两路组相联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6440" y="4708842"/>
            <a:ext cx="62484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比四路快1.2倍，四路组相联比八路快1.4倍）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5540" y="2813050"/>
            <a:ext cx="53339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</a:p>
          <a:p>
            <a:pPr marL="1210309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虚拟cache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7095" y="483247"/>
            <a:ext cx="189748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虚拟Cache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045" y="1254442"/>
            <a:ext cx="197357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1.</a:t>
            </a:r>
            <a:r>
              <a:rPr sz="2400" spc="-60" dirty="0">
                <a:solidFill>
                  <a:srgbClr val="000000"/>
                </a:solidFill>
                <a:latin typeface="RFJJBM+SimHei"/>
                <a:cs typeface="RFJJBM+SimHei"/>
              </a:rPr>
              <a:t> </a:t>
            </a:r>
            <a:r>
              <a:rPr sz="2400" dirty="0">
                <a:solidFill>
                  <a:srgbClr val="E24C05"/>
                </a:solidFill>
                <a:latin typeface="CPDOQL+SimSun"/>
                <a:cs typeface="CPDOQL+SimSun"/>
              </a:rPr>
              <a:t>物理</a:t>
            </a:r>
            <a:r>
              <a:rPr sz="2400" dirty="0">
                <a:solidFill>
                  <a:srgbClr val="E24C05"/>
                </a:solidFill>
                <a:latin typeface="RFJJBM+SimHei"/>
                <a:cs typeface="RFJJBM+SimHei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96695" y="1766252"/>
            <a:ext cx="5453380" cy="357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150" spc="432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使用物理地址进行访问的传统</a:t>
            </a: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8045" y="2278062"/>
            <a:ext cx="9587230" cy="876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150" spc="432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标识存储器中存放的是物理地址，进行地址检测也是用物理地址</a:t>
            </a:r>
          </a:p>
          <a:p>
            <a:pPr marL="0" marR="0">
              <a:lnSpc>
                <a:spcPts val="2657"/>
              </a:lnSpc>
              <a:spcBef>
                <a:spcPts val="1425"/>
              </a:spcBef>
              <a:spcAft>
                <a:spcPts val="0"/>
              </a:spcAft>
            </a:pPr>
            <a:r>
              <a:rPr sz="2150" spc="432" dirty="0">
                <a:solidFill>
                  <a:srgbClr val="000000"/>
                </a:solidFill>
                <a:latin typeface="DWOFLL+Wingdings-Regular"/>
                <a:cs typeface="DWOFLL+Wingdings-Regular"/>
              </a:rPr>
              <a:t>Ø</a:t>
            </a:r>
            <a:r>
              <a:rPr sz="2400" dirty="0">
                <a:solidFill>
                  <a:srgbClr val="D60093"/>
                </a:solidFill>
                <a:latin typeface="CPDOQL+SimSun"/>
                <a:cs typeface="CPDOQL+SimSun"/>
              </a:rPr>
              <a:t>缺点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：地址转换和访问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串行进行，访问速度很慢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7380" y="3866091"/>
            <a:ext cx="1509420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492" dirty="0">
                <a:solidFill>
                  <a:srgbClr val="0000FF"/>
                </a:solidFill>
                <a:latin typeface="CPDOQL+SimSun"/>
                <a:cs typeface="CPDOQL+SimSun"/>
              </a:rPr>
              <a:t>虚拟地址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04814" y="3866091"/>
            <a:ext cx="1509420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492" dirty="0">
                <a:solidFill>
                  <a:srgbClr val="0000FF"/>
                </a:solidFill>
                <a:latin typeface="CPDOQL+SimSun"/>
                <a:cs typeface="CPDOQL+SimSun"/>
              </a:rPr>
              <a:t>物理地址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51730" y="4166510"/>
            <a:ext cx="656780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8" dirty="0">
                <a:solidFill>
                  <a:srgbClr val="000000"/>
                </a:solidFill>
                <a:latin typeface="CPDOQL+SimSun"/>
                <a:cs typeface="CPDOQL+SimSun"/>
              </a:rPr>
              <a:t>MMU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16799" y="4517652"/>
            <a:ext cx="1014462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8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64296" y="4568376"/>
            <a:ext cx="656767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258" dirty="0">
                <a:solidFill>
                  <a:srgbClr val="000000"/>
                </a:solidFill>
                <a:latin typeface="CPDOQL+SimSun"/>
                <a:cs typeface="CPDOQL+SimSun"/>
              </a:rPr>
              <a:t>CPU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267696" y="4572275"/>
            <a:ext cx="1504721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2300" spc="73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3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  <a:r>
              <a:rPr sz="2300" spc="701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300" dirty="0">
                <a:solidFill>
                  <a:srgbClr val="000000"/>
                </a:solidFill>
                <a:latin typeface="CPDOQL+SimSun"/>
                <a:cs typeface="CPDOQL+SimSun"/>
              </a:rPr>
              <a:t>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02289" y="5075588"/>
            <a:ext cx="1862417" cy="330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6"/>
              </a:lnSpc>
              <a:spcBef>
                <a:spcPts val="0"/>
              </a:spcBef>
              <a:spcAft>
                <a:spcPts val="0"/>
              </a:spcAft>
            </a:pPr>
            <a:r>
              <a:rPr sz="2300" spc="489" dirty="0">
                <a:solidFill>
                  <a:srgbClr val="000000"/>
                </a:solidFill>
                <a:latin typeface="CPDOQL+SimSun"/>
                <a:cs typeface="CPDOQL+SimSun"/>
              </a:rPr>
              <a:t>数据或指令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35742" y="5798606"/>
            <a:ext cx="2360930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物理</a:t>
            </a:r>
            <a:r>
              <a:rPr sz="20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存储系统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7095" y="483247"/>
            <a:ext cx="189748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虚拟Cache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38950" y="910342"/>
            <a:ext cx="4418965" cy="1331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PDOQL+SimSun"/>
                <a:cs typeface="CPDOQL+SimSun"/>
              </a:rPr>
              <a:t>可以直接用虚拟地址进行访</a:t>
            </a:r>
          </a:p>
          <a:p>
            <a:pPr marL="457200" marR="0">
              <a:lnSpc>
                <a:spcPts val="3095"/>
              </a:lnSpc>
              <a:spcBef>
                <a:spcPts val="801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CPDOQL+SimSun"/>
                <a:cs typeface="CPDOQL+SimSun"/>
              </a:rPr>
              <a:t>问的</a:t>
            </a:r>
            <a:r>
              <a:rPr sz="2800" dirty="0">
                <a:solidFill>
                  <a:srgbClr val="FF0000"/>
                </a:solidFill>
                <a:latin typeface="HNPUFI+TimesNewRomanPSMT"/>
                <a:cs typeface="HNPUFI+TimesNewRomanPSMT"/>
              </a:rPr>
              <a:t>Cache</a:t>
            </a:r>
          </a:p>
          <a:p>
            <a:pPr marL="0" marR="0">
              <a:lnSpc>
                <a:spcPts val="2795"/>
              </a:lnSpc>
              <a:spcBef>
                <a:spcPts val="69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标识存储器中存放的是虚拟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8143" y="1627286"/>
            <a:ext cx="2933039" cy="614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sz="2250" spc="-571" dirty="0">
                <a:solidFill>
                  <a:srgbClr val="0000FF"/>
                </a:solidFill>
                <a:latin typeface="CPDOQL+SimSun"/>
                <a:cs typeface="CPDOQL+SimSun"/>
              </a:rPr>
              <a:t>虚拟地址</a:t>
            </a:r>
            <a:r>
              <a:rPr sz="2250" spc="6778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2250" spc="-571" dirty="0">
                <a:solidFill>
                  <a:srgbClr val="0000FF"/>
                </a:solidFill>
                <a:latin typeface="CPDOQL+SimSun"/>
                <a:cs typeface="CPDOQL+SimSun"/>
              </a:rPr>
              <a:t>物理地址</a:t>
            </a:r>
          </a:p>
          <a:p>
            <a:pPr marL="1163027" marR="0">
              <a:lnSpc>
                <a:spcPts val="2238"/>
              </a:lnSpc>
              <a:spcBef>
                <a:spcPts val="58"/>
              </a:spcBef>
              <a:spcAft>
                <a:spcPts val="0"/>
              </a:spcAft>
            </a:pPr>
            <a:r>
              <a:rPr sz="2250" spc="-278" dirty="0">
                <a:solidFill>
                  <a:srgbClr val="000000"/>
                </a:solidFill>
                <a:latin typeface="CPDOQL+SimSun"/>
                <a:cs typeface="CPDOQL+SimSun"/>
              </a:rPr>
              <a:t>MMU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43921" y="2260088"/>
            <a:ext cx="864393" cy="32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sz="2250" spc="-278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4862" y="2309352"/>
            <a:ext cx="579596" cy="32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sz="2250" spc="-278" dirty="0">
                <a:solidFill>
                  <a:srgbClr val="000000"/>
                </a:solidFill>
                <a:latin typeface="CPDOQL+SimSun"/>
                <a:cs typeface="CPDOQL+SimSun"/>
              </a:rPr>
              <a:t>CPU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77636" y="2313136"/>
            <a:ext cx="5581878" cy="3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250" spc="257" dirty="0">
                <a:solidFill>
                  <a:srgbClr val="000000"/>
                </a:solidFill>
                <a:latin typeface="CPDOQL+SimSun"/>
                <a:cs typeface="CPDOQL+SimSun"/>
              </a:rPr>
              <a:t>主存储</a:t>
            </a:r>
            <a:r>
              <a:rPr sz="2250" spc="3312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地址，进行地址检测用的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11196" y="2801946"/>
            <a:ext cx="1576387" cy="32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sz="2250" spc="-573" dirty="0">
                <a:solidFill>
                  <a:srgbClr val="000000"/>
                </a:solidFill>
                <a:latin typeface="CPDOQL+SimSun"/>
                <a:cs typeface="CPDOQL+SimSun"/>
              </a:rPr>
              <a:t>数据或指令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950" y="2787402"/>
            <a:ext cx="309816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也是虚拟地址。</a:t>
            </a:r>
          </a:p>
          <a:p>
            <a:pPr marL="0" marR="0">
              <a:lnSpc>
                <a:spcPts val="2795"/>
              </a:lnSpc>
              <a:spcBef>
                <a:spcPts val="900"/>
              </a:spcBef>
              <a:spcAft>
                <a:spcPts val="0"/>
              </a:spcAft>
            </a:pPr>
            <a:r>
              <a:rPr sz="2800" dirty="0">
                <a:solidFill>
                  <a:srgbClr val="D60093"/>
                </a:solidFill>
                <a:latin typeface="CPDOQL+SimSun"/>
                <a:cs typeface="CPDOQL+SimSun"/>
              </a:rPr>
              <a:t>优点：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24700" y="3725932"/>
            <a:ext cx="441896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在命中时不需要地址转换，</a:t>
            </a:r>
          </a:p>
          <a:p>
            <a:pPr marL="0" marR="0">
              <a:lnSpc>
                <a:spcPts val="2795"/>
              </a:lnSpc>
              <a:spcBef>
                <a:spcPts val="90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省去了地址转换的时间。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74197" y="3857703"/>
            <a:ext cx="1242060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73" dirty="0">
                <a:solidFill>
                  <a:srgbClr val="0000FF"/>
                </a:solidFill>
                <a:latin typeface="CPDOQL+SimSun"/>
                <a:cs typeface="CPDOQL+SimSun"/>
              </a:rPr>
              <a:t>物理地址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87585" y="4090761"/>
            <a:ext cx="561022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spc="-78" dirty="0">
                <a:solidFill>
                  <a:srgbClr val="000000"/>
                </a:solidFill>
                <a:latin typeface="CPDOQL+SimSun"/>
                <a:cs typeface="CPDOQL+SimSun"/>
              </a:rPr>
              <a:t>MMU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84401" y="4283763"/>
            <a:ext cx="1242060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73" dirty="0">
                <a:solidFill>
                  <a:srgbClr val="0000FF"/>
                </a:solidFill>
                <a:latin typeface="CPDOQL+SimSun"/>
                <a:cs typeface="CPDOQL+SimSun"/>
              </a:rPr>
              <a:t>虚拟地址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24700" y="4664462"/>
            <a:ext cx="4597400" cy="135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即使不命中，地址转换和</a:t>
            </a:r>
          </a:p>
          <a:p>
            <a:pPr marL="0" marR="0">
              <a:lnSpc>
                <a:spcPts val="3095"/>
              </a:lnSpc>
              <a:spcBef>
                <a:spcPts val="801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访问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也是并行进行的，</a:t>
            </a:r>
          </a:p>
          <a:p>
            <a:pPr marL="0" marR="0">
              <a:lnSpc>
                <a:spcPts val="3095"/>
              </a:lnSpc>
              <a:spcBef>
                <a:spcPts val="599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其速度比物理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快很多。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00776" y="4706178"/>
            <a:ext cx="1174763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2150" spc="-25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15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  <a:r>
              <a:rPr sz="2150" spc="-286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150" dirty="0">
                <a:solidFill>
                  <a:srgbClr val="000000"/>
                </a:solidFill>
                <a:latin typeface="CPDOQL+SimSun"/>
                <a:cs typeface="CPDOQL+SimSun"/>
              </a:rPr>
              <a:t>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7783" y="5030281"/>
            <a:ext cx="561022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spc="-78" dirty="0">
                <a:solidFill>
                  <a:srgbClr val="000000"/>
                </a:solidFill>
                <a:latin typeface="CPDOQL+SimSun"/>
                <a:cs typeface="CPDOQL+SimSun"/>
              </a:rPr>
              <a:t>CPU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40925" y="5219639"/>
            <a:ext cx="833437" cy="31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8"/>
              </a:lnSpc>
              <a:spcBef>
                <a:spcPts val="0"/>
              </a:spcBef>
              <a:spcAft>
                <a:spcPts val="0"/>
              </a:spcAft>
            </a:pPr>
            <a:r>
              <a:rPr sz="2150" spc="-78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1637029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基本概念</a:t>
            </a:r>
          </a:p>
          <a:p>
            <a:pPr marL="51435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Basic Concept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89910" y="1465909"/>
            <a:ext cx="2294254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On-chip片上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35415" y="1460118"/>
            <a:ext cx="163950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9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Off-chip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11879" y="2822724"/>
            <a:ext cx="1723300" cy="1062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Cache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(SRAM)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7584" y="3065929"/>
            <a:ext cx="1373504" cy="57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处理器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56338" y="3065929"/>
            <a:ext cx="845035" cy="57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MC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43264" y="3065929"/>
            <a:ext cx="2614683" cy="57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主存(DRAM)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66316" y="4835651"/>
            <a:ext cx="98174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Core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66521" y="4840566"/>
            <a:ext cx="143169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Uncore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46805" y="2813050"/>
            <a:ext cx="5334002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命中时间</a:t>
            </a:r>
          </a:p>
          <a:p>
            <a:pPr marL="90424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流水线Cache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121217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流水线Cache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4376" y="794826"/>
            <a:ext cx="17529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Pipeline Cached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79371"/>
            <a:ext cx="437387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实现Cache访问的</a:t>
            </a: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流水化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9560" y="2368371"/>
            <a:ext cx="7082788" cy="1360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23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对第一级Cache的访问按流水方式组织</a:t>
            </a:r>
          </a:p>
          <a:p>
            <a:pPr marL="0" marR="0">
              <a:lnSpc>
                <a:spcPts val="3688"/>
              </a:lnSpc>
              <a:spcBef>
                <a:spcPts val="3031"/>
              </a:spcBef>
              <a:spcAft>
                <a:spcPts val="0"/>
              </a:spcAft>
            </a:pPr>
            <a:r>
              <a:rPr sz="2800" dirty="0">
                <a:solidFill>
                  <a:srgbClr val="ED7D31"/>
                </a:solidFill>
                <a:latin typeface="DWOFLL+Wingdings-Regular"/>
                <a:cs typeface="DWOFLL+Wingdings-Regular"/>
              </a:rPr>
              <a:t>p</a:t>
            </a:r>
            <a:r>
              <a:rPr sz="2800" spc="255" dirty="0">
                <a:solidFill>
                  <a:srgbClr val="ED7D31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访问</a:t>
            </a:r>
            <a:r>
              <a:rPr sz="2800" dirty="0">
                <a:solidFill>
                  <a:srgbClr val="FF0000"/>
                </a:solidFill>
                <a:latin typeface="CITLOR+MicrosoftYaHei"/>
                <a:cs typeface="CITLOR+MicrosoftYaHei"/>
              </a:rPr>
              <a:t>Cache需要多个时钟周期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才可以完成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16860" y="4347724"/>
            <a:ext cx="7085966" cy="124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Pentium访问指令Cache需要一个时钟周期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Pentium Pro到Pentium Ⅲ需要两个时钟周期</a:t>
            </a:r>
          </a:p>
          <a:p>
            <a:pPr marL="0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Pentium 4 则需要4个时钟周期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8923" y="-50324"/>
            <a:ext cx="229488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优化技术总结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44536" y="390331"/>
            <a:ext cx="15370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Summarization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75585" y="656987"/>
            <a:ext cx="3792220" cy="541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不命中</a:t>
            </a:r>
            <a:r>
              <a:rPr sz="1800" spc="964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不命中</a:t>
            </a:r>
            <a:r>
              <a:rPr sz="1800" spc="855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命中时</a:t>
            </a:r>
            <a:r>
              <a:rPr sz="1800" spc="62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硬件复杂</a:t>
            </a:r>
          </a:p>
          <a:p>
            <a:pPr marL="229869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C00000"/>
                </a:solidFill>
                <a:latin typeface="CPDOQL+SimSun"/>
                <a:cs typeface="CPDOQL+SimSun"/>
              </a:rPr>
              <a:t>率</a:t>
            </a:r>
            <a:r>
              <a:rPr sz="1800" spc="369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开销</a:t>
            </a:r>
            <a:r>
              <a:rPr sz="1800" spc="357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C00000"/>
                </a:solidFill>
                <a:latin typeface="CPDOQL+SimSun"/>
                <a:cs typeface="CPDOQL+SimSun"/>
              </a:rPr>
              <a:t>间</a:t>
            </a:r>
            <a:r>
              <a:rPr sz="1800" spc="5155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C00000"/>
                </a:solidFill>
                <a:latin typeface="CPDOQL+SimSun"/>
                <a:cs typeface="CPDOQL+SimSun"/>
              </a:rPr>
              <a:t>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4730" y="794146"/>
            <a:ext cx="107061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优化技术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06510" y="794146"/>
            <a:ext cx="61086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说明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78930" y="1205626"/>
            <a:ext cx="50673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实现容易:Pentium 4的第二级Cache采用了128B的</a:t>
            </a:r>
          </a:p>
          <a:p>
            <a:pPr marL="23431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9795" y="1342787"/>
            <a:ext cx="130047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增加块大小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63240" y="1342787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2555" y="134278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—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99785" y="1342787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5805" y="1754267"/>
            <a:ext cx="1648460" cy="1089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增加Cache容量</a:t>
            </a:r>
          </a:p>
          <a:p>
            <a:pPr marL="173989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提高相联度</a:t>
            </a:r>
          </a:p>
          <a:p>
            <a:pPr marL="5715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“牺牲"Cache</a:t>
            </a:r>
          </a:p>
          <a:p>
            <a:pPr marL="114934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伪相联Cache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240" y="1754267"/>
            <a:ext cx="266700" cy="1089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99785" y="1754267"/>
            <a:ext cx="266700" cy="81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79030" y="1754267"/>
            <a:ext cx="34671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被广泛采用，特别是第二级Cache</a:t>
            </a:r>
          </a:p>
          <a:p>
            <a:pPr marL="10858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被广泛采用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845050" y="202858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—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21780" y="2302906"/>
            <a:ext cx="5181600" cy="142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AMD Athlon采用了8个项的“牺牲"Cache</a:t>
            </a:r>
          </a:p>
          <a:p>
            <a:pPr marL="91440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MIPS R10000的第二级Cache采用</a:t>
            </a:r>
          </a:p>
          <a:p>
            <a:pPr marL="400050" marR="0">
              <a:lnSpc>
                <a:spcPts val="1800"/>
              </a:lnSpc>
              <a:spcBef>
                <a:spcPts val="614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许多机器预取指令,UltraSPARC M预取数据</a:t>
            </a:r>
          </a:p>
          <a:p>
            <a:pPr marL="0" marR="0">
              <a:lnSpc>
                <a:spcPts val="1800"/>
              </a:lnSpc>
              <a:spcBef>
                <a:spcPts val="62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需同时采用非阻塞Cache:有几种微处理器提供了对</a:t>
            </a:r>
          </a:p>
          <a:p>
            <a:pPr marL="171450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这种预取的支持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899785" y="2577226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81000" y="2883931"/>
            <a:ext cx="2948940" cy="200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硬件预取指令和数据</a:t>
            </a:r>
            <a:r>
              <a:rPr sz="1800" spc="346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173990" marR="0">
              <a:lnSpc>
                <a:spcPts val="1800"/>
              </a:lnSpc>
              <a:spcBef>
                <a:spcPts val="170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编译器控制的预取</a:t>
            </a:r>
            <a:r>
              <a:rPr sz="1800" spc="437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1440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编译技术减少Cache不</a:t>
            </a:r>
          </a:p>
          <a:p>
            <a:pPr marL="63373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spc="10" dirty="0">
                <a:solidFill>
                  <a:srgbClr val="002060"/>
                </a:solidFill>
                <a:latin typeface="CPDOQL+SimSun"/>
                <a:cs typeface="CPDOQL+SimSun"/>
              </a:rPr>
              <a:t>命中次数</a:t>
            </a:r>
          </a:p>
          <a:p>
            <a:pPr marL="59055" marR="0">
              <a:lnSpc>
                <a:spcPts val="1800"/>
              </a:lnSpc>
              <a:spcBef>
                <a:spcPts val="575"/>
              </a:spcBef>
              <a:spcAft>
                <a:spcPts val="0"/>
              </a:spcAft>
            </a:pPr>
            <a:r>
              <a:rPr sz="1800" spc="10" dirty="0">
                <a:solidFill>
                  <a:srgbClr val="00B050"/>
                </a:solidFill>
                <a:latin typeface="CPDOQL+SimSun"/>
                <a:cs typeface="CPDOQL+SimSun"/>
              </a:rPr>
              <a:t>使读不命中优先于写</a:t>
            </a:r>
          </a:p>
          <a:p>
            <a:pPr marL="518794" marR="0">
              <a:lnSpc>
                <a:spcPts val="1800"/>
              </a:lnSpc>
              <a:spcBef>
                <a:spcPts val="525"/>
              </a:spcBef>
              <a:spcAft>
                <a:spcPts val="0"/>
              </a:spcAft>
            </a:pPr>
            <a:r>
              <a:rPr sz="1800" spc="10" dirty="0">
                <a:solidFill>
                  <a:srgbClr val="00B050"/>
                </a:solidFill>
                <a:latin typeface="CPDOQL+SimSun"/>
                <a:cs typeface="CPDOQL+SimSun"/>
              </a:rPr>
              <a:t>写缓冲合井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785485" y="2883931"/>
            <a:ext cx="4953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2-3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899785" y="332843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63240" y="3877072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899785" y="3877072"/>
            <a:ext cx="5846444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  <a:r>
              <a:rPr sz="1800" spc="433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向软件提出了新要求:有些机器提供了编译器选项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989705" y="4315856"/>
            <a:ext cx="266700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575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99785" y="4315856"/>
            <a:ext cx="266700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575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07580" y="4315856"/>
            <a:ext cx="3810000" cy="84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在单处理机上实现容易，被广泛采用</a:t>
            </a:r>
          </a:p>
          <a:p>
            <a:pPr marL="571500" marR="0">
              <a:lnSpc>
                <a:spcPts val="1800"/>
              </a:lnSpc>
              <a:spcBef>
                <a:spcPts val="575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与写直达合用，广泛应用</a:t>
            </a:r>
          </a:p>
          <a:p>
            <a:pPr marL="74295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乱序执行的CPU中使用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40739" y="4891802"/>
            <a:ext cx="141859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B050"/>
                </a:solidFill>
                <a:latin typeface="CPDOQL+SimSun"/>
                <a:cs typeface="CPDOQL+SimSun"/>
              </a:rPr>
              <a:t>非阻塞Cache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21780" y="5166122"/>
            <a:ext cx="5181600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硬件代价大;两级Casche 的块大小不同时实现困难</a:t>
            </a:r>
          </a:p>
          <a:p>
            <a:pPr marL="18859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:被广泛采用</a:t>
            </a:r>
          </a:p>
          <a:p>
            <a:pPr marL="137160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实现容易，被广泛采用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55675" y="5303281"/>
            <a:ext cx="118872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B050"/>
                </a:solidFill>
                <a:latin typeface="CPDOQL+SimSun"/>
                <a:cs typeface="CPDOQL+SimSun"/>
              </a:rPr>
              <a:t>两级Cache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989705" y="530328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899785" y="530328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902200" y="5714762"/>
            <a:ext cx="266700" cy="81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+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899785" y="5714762"/>
            <a:ext cx="266700" cy="81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593330" y="5989081"/>
            <a:ext cx="32385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对于小容量Cache来说实现容易</a:t>
            </a:r>
          </a:p>
          <a:p>
            <a:pPr marL="97155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被广泛采用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1637029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基本概念</a:t>
            </a:r>
          </a:p>
          <a:p>
            <a:pPr marL="51435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Basic Concept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3965" y="1225609"/>
            <a:ext cx="155384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5"/>
              </a:lnSpc>
              <a:spcBef>
                <a:spcPts val="0"/>
              </a:spcBef>
              <a:spcAft>
                <a:spcPts val="0"/>
              </a:spcAft>
            </a:pPr>
            <a:r>
              <a:rPr sz="2200" spc="10" dirty="0">
                <a:solidFill>
                  <a:srgbClr val="FF0000"/>
                </a:solidFill>
                <a:latin typeface="RFJJBM+SimHei"/>
                <a:cs typeface="RFJJBM+SimHei"/>
              </a:rPr>
              <a:t>访存请求：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9452" y="1324330"/>
            <a:ext cx="1444100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APUNJS+MicrosoftYaHei-Bold"/>
                <a:cs typeface="APUNJS+MicrosoftYaHei-Bold"/>
              </a:rPr>
              <a:t>行（Line）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23075" y="1420586"/>
            <a:ext cx="831260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33CC"/>
                </a:solidFill>
                <a:latin typeface="WSKIDD+TimesNewRomanPS-BoldMT"/>
                <a:cs typeface="WSKIDD+TimesNewRomanPS-BoldMT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1667" y="1945425"/>
            <a:ext cx="272826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97805" y="1950187"/>
            <a:ext cx="272826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73775" y="1955585"/>
            <a:ext cx="393252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74840" y="1950187"/>
            <a:ext cx="272826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27955" y="2820455"/>
            <a:ext cx="393252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43600" y="3072454"/>
            <a:ext cx="3856351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RFJJBM+SimHei"/>
                <a:cs typeface="RFJJBM+SimHei"/>
              </a:rPr>
              <a:t>块是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  <a:r>
              <a:rPr sz="2000" spc="10" dirty="0">
                <a:solidFill>
                  <a:srgbClr val="000000"/>
                </a:solidFill>
                <a:latin typeface="RFJJBM+SimHei"/>
                <a:cs typeface="RFJJBM+SimHei"/>
              </a:rPr>
              <a:t>和主存交互的基本单位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71925" y="3642366"/>
            <a:ext cx="662304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33CC"/>
                </a:solidFill>
                <a:latin typeface="CPDOQL+SimSun"/>
                <a:cs typeface="CPDOQL+SimSun"/>
              </a:rPr>
              <a:t>主存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64050" y="4326993"/>
            <a:ext cx="275366" cy="736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0</a:t>
            </a:r>
          </a:p>
          <a:p>
            <a:pPr marL="2539" marR="0">
              <a:lnSpc>
                <a:spcPts val="1904"/>
              </a:lnSpc>
              <a:spcBef>
                <a:spcPts val="1692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03202" y="4326993"/>
            <a:ext cx="272826" cy="736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</a:t>
            </a:r>
          </a:p>
          <a:p>
            <a:pPr marL="0" marR="0">
              <a:lnSpc>
                <a:spcPts val="1904"/>
              </a:lnSpc>
              <a:spcBef>
                <a:spcPts val="1692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41402" y="4326993"/>
            <a:ext cx="272826" cy="736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2</a:t>
            </a:r>
          </a:p>
          <a:p>
            <a:pPr marL="0" marR="0">
              <a:lnSpc>
                <a:spcPts val="1904"/>
              </a:lnSpc>
              <a:spcBef>
                <a:spcPts val="1692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79602" y="4326993"/>
            <a:ext cx="272826" cy="736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3</a:t>
            </a:r>
          </a:p>
          <a:p>
            <a:pPr marL="0" marR="0">
              <a:lnSpc>
                <a:spcPts val="1904"/>
              </a:lnSpc>
              <a:spcBef>
                <a:spcPts val="1692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64050" y="5241075"/>
            <a:ext cx="272826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03202" y="5241075"/>
            <a:ext cx="272826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0442" y="5241075"/>
            <a:ext cx="394111" cy="737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10</a:t>
            </a:r>
          </a:p>
          <a:p>
            <a:pPr marL="1270" marR="0">
              <a:lnSpc>
                <a:spcPts val="1904"/>
              </a:lnSpc>
              <a:spcBef>
                <a:spcPts val="170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19912" y="5241075"/>
            <a:ext cx="393252" cy="737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spc="-95" dirty="0">
                <a:solidFill>
                  <a:srgbClr val="000000"/>
                </a:solidFill>
                <a:latin typeface="THOQVC+Arial-BoldMT"/>
                <a:cs typeface="THOQVC+Arial-BoldMT"/>
              </a:rPr>
              <a:t>11</a:t>
            </a:r>
          </a:p>
          <a:p>
            <a:pPr marL="0" marR="0">
              <a:lnSpc>
                <a:spcPts val="1904"/>
              </a:lnSpc>
              <a:spcBef>
                <a:spcPts val="170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04360" y="5698910"/>
            <a:ext cx="393252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43513" y="5698910"/>
            <a:ext cx="393252" cy="28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THOQVC+Arial-BoldMT"/>
                <a:cs typeface="THOQVC+Arial-BoldMT"/>
              </a:rPr>
              <a:t>13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099640" y="5788380"/>
            <a:ext cx="1616427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0000"/>
                </a:solidFill>
                <a:latin typeface="APUNJS+MicrosoftYaHei-Bold"/>
                <a:cs typeface="APUNJS+MicrosoftYaHei-Bold"/>
              </a:rPr>
              <a:t>块（Block）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9968" y="345209"/>
            <a:ext cx="360044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5" dirty="0">
                <a:solidFill>
                  <a:srgbClr val="C00000"/>
                </a:solidFill>
                <a:latin typeface="CPDOQL+SimSun"/>
                <a:cs typeface="CPDOQL+SimSun"/>
              </a:rPr>
              <a:t>1.主存的一般地址格式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22319" y="853547"/>
            <a:ext cx="3352483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如主存32B，块长为4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682" y="1865312"/>
            <a:ext cx="3289160" cy="3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主存储器</a:t>
            </a:r>
            <a:r>
              <a:rPr sz="2400" spc="422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主存块号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37202" y="2539015"/>
            <a:ext cx="4053395" cy="1033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1)主存32B，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地址5位</a:t>
            </a:r>
          </a:p>
          <a:p>
            <a:pPr marL="3012630" marR="0">
              <a:lnSpc>
                <a:spcPts val="2795"/>
              </a:lnSpc>
              <a:spcBef>
                <a:spcPts val="2244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址2位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075" y="2882624"/>
            <a:ext cx="335610" cy="155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14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0</a:t>
            </a:r>
          </a:p>
          <a:p>
            <a:pPr marL="26720" marR="0">
              <a:lnSpc>
                <a:spcPts val="221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</a:p>
          <a:p>
            <a:pPr marL="30810" marR="0">
              <a:lnSpc>
                <a:spcPts val="219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2</a:t>
            </a:r>
          </a:p>
          <a:p>
            <a:pPr marL="22034" marR="0">
              <a:lnSpc>
                <a:spcPts val="235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3</a:t>
            </a:r>
          </a:p>
          <a:p>
            <a:pPr marL="0" marR="0">
              <a:lnSpc>
                <a:spcPts val="249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24939" y="2889404"/>
            <a:ext cx="407035" cy="1234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00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01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10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spc="-115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11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4510" y="2932851"/>
            <a:ext cx="534352" cy="1234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000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000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000</a:t>
            </a:r>
          </a:p>
          <a:p>
            <a:pPr marL="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90889" y="3279791"/>
            <a:ext cx="993139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37202" y="3755688"/>
            <a:ext cx="2640966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3)主存地址格式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0235" y="4115934"/>
            <a:ext cx="2764409" cy="375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001</a:t>
            </a:r>
            <a:r>
              <a:rPr sz="2400" spc="359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00</a:t>
            </a:r>
            <a:r>
              <a:rPr sz="2400" spc="4706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6776" y="4745307"/>
            <a:ext cx="310901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75561" y="4745307"/>
            <a:ext cx="310901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1433" y="4774265"/>
            <a:ext cx="685164" cy="431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3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6776" y="4840685"/>
            <a:ext cx="310901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875561" y="4840685"/>
            <a:ext cx="310901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45208" y="4796173"/>
            <a:ext cx="685165" cy="431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2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2460" y="5027463"/>
            <a:ext cx="1125854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spc="-45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110</a:t>
            </a:r>
            <a:r>
              <a:rPr sz="2400" spc="404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45315" y="5459088"/>
            <a:ext cx="157988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44546A"/>
                </a:solidFill>
                <a:latin typeface="CPDOQL+SimSun"/>
                <a:cs typeface="CPDOQL+SimSun"/>
              </a:rPr>
              <a:t>主存块号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264664" y="5559898"/>
            <a:ext cx="198491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7(2</a:t>
            </a:r>
            <a:r>
              <a:rPr sz="2350" spc="15" baseline="250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－1</a:t>
            </a:r>
            <a:r>
              <a:rPr sz="24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44767" y="5629443"/>
            <a:ext cx="4572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31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69783" y="5898050"/>
            <a:ext cx="1042670" cy="431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4</a:t>
            </a: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个字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79713" y="226655"/>
            <a:ext cx="274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5" dirty="0">
                <a:solidFill>
                  <a:srgbClr val="C00000"/>
                </a:solidFill>
                <a:latin typeface="CPDOQL+SimSun"/>
                <a:cs typeface="CPDOQL+SimSun"/>
              </a:rPr>
              <a:t>2.cache地址格式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2741" y="1180585"/>
            <a:ext cx="682211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如Cache</a:t>
            </a:r>
            <a:r>
              <a:rPr sz="2400" spc="708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16B，块的大小与主存块大小相同，为4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88175" y="2267914"/>
            <a:ext cx="349885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块内地址2位,地址4位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7477" y="2361733"/>
            <a:ext cx="96523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0329" y="2470099"/>
            <a:ext cx="13754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缓存块号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3765" y="2751136"/>
            <a:ext cx="283083" cy="1107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83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0</a:t>
            </a:r>
          </a:p>
          <a:p>
            <a:pPr marL="0" marR="0">
              <a:lnSpc>
                <a:spcPts val="1993"/>
              </a:lnSpc>
              <a:spcBef>
                <a:spcPts val="268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</a:p>
          <a:p>
            <a:pPr marL="4483" marR="0">
              <a:lnSpc>
                <a:spcPts val="1993"/>
              </a:lnSpc>
              <a:spcBef>
                <a:spcPts val="11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2</a:t>
            </a:r>
          </a:p>
          <a:p>
            <a:pPr marL="4483" marR="0">
              <a:lnSpc>
                <a:spcPts val="1993"/>
              </a:lnSpc>
              <a:spcBef>
                <a:spcPts val="1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22270" y="2775917"/>
            <a:ext cx="2875635" cy="1517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</a:t>
            </a:r>
            <a:r>
              <a:rPr sz="2000" spc="1506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00</a:t>
            </a:r>
          </a:p>
          <a:p>
            <a:pPr marL="0" marR="0">
              <a:lnSpc>
                <a:spcPts val="240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</a:t>
            </a:r>
            <a:r>
              <a:rPr sz="2000" spc="1506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01</a:t>
            </a:r>
            <a:r>
              <a:rPr sz="2000" spc="7515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0</a:t>
            </a:r>
          </a:p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</a:t>
            </a:r>
            <a:r>
              <a:rPr sz="2000" spc="1506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10</a:t>
            </a:r>
          </a:p>
          <a:p>
            <a:pPr marL="0" marR="0">
              <a:lnSpc>
                <a:spcPts val="2220"/>
              </a:lnSpc>
              <a:spcBef>
                <a:spcPts val="172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00</a:t>
            </a:r>
            <a:r>
              <a:rPr sz="2000" spc="1506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spc="-115" dirty="0">
                <a:solidFill>
                  <a:srgbClr val="000099"/>
                </a:solidFill>
                <a:latin typeface="WSKIDD+TimesNewRomanPS-BoldMT"/>
                <a:cs typeface="WSKIDD+TimesNewRomanPS-BoldMT"/>
              </a:rPr>
              <a:t>11</a:t>
            </a:r>
          </a:p>
          <a:p>
            <a:pPr marL="36271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01</a:t>
            </a:r>
            <a:r>
              <a:rPr sz="2000" spc="799" dirty="0">
                <a:solidFill>
                  <a:srgbClr val="CC0099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0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97953" y="3415630"/>
            <a:ext cx="6096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2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84297" y="3532572"/>
            <a:ext cx="609600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2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71992" y="3870134"/>
            <a:ext cx="266700" cy="29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80708" y="4130030"/>
            <a:ext cx="1490979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spc="10" dirty="0">
                <a:solidFill>
                  <a:srgbClr val="44546A"/>
                </a:solidFill>
                <a:latin typeface="CPDOQL+SimSun"/>
                <a:cs typeface="CPDOQL+SimSun"/>
              </a:rPr>
              <a:t>块号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73600" y="4160663"/>
            <a:ext cx="993140" cy="1047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</a:t>
            </a:r>
          </a:p>
          <a:p>
            <a:pPr marL="7365" marR="0">
              <a:lnSpc>
                <a:spcPts val="2657"/>
              </a:lnSpc>
              <a:spcBef>
                <a:spcPts val="2581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17318" y="4658981"/>
            <a:ext cx="330714" cy="41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70528" y="4673790"/>
            <a:ext cx="330714" cy="41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63990" y="4746294"/>
            <a:ext cx="330714" cy="41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70528" y="4777218"/>
            <a:ext cx="330714" cy="41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~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47850" y="5546826"/>
            <a:ext cx="381000" cy="29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15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673613" y="5568737"/>
            <a:ext cx="1069339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UHESLO+TimesNewRomanPS-BoldItalicMT"/>
                <a:cs typeface="UHESLO+TimesNewRomanPS-BoldItalicMT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2398" y="610195"/>
            <a:ext cx="412241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sz="2700" spc="15" dirty="0">
                <a:solidFill>
                  <a:srgbClr val="C00000"/>
                </a:solidFill>
                <a:latin typeface="CPDOQL+SimSun"/>
                <a:cs typeface="CPDOQL+SimSun"/>
              </a:rPr>
              <a:t>3.cache中块的内容是副本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71850" y="1526788"/>
            <a:ext cx="662304" cy="59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主存</a:t>
            </a:r>
          </a:p>
          <a:p>
            <a:pPr marL="0" marR="0">
              <a:lnSpc>
                <a:spcPts val="2005"/>
              </a:lnSpc>
              <a:spcBef>
                <a:spcPts val="394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块号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8386" y="1540123"/>
            <a:ext cx="1172843" cy="1096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缓存块号</a:t>
            </a:r>
          </a:p>
          <a:p>
            <a:pPr marL="288810" marR="0">
              <a:lnSpc>
                <a:spcPts val="2005"/>
              </a:lnSpc>
              <a:spcBef>
                <a:spcPts val="432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4556" y="1640592"/>
            <a:ext cx="79279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27893" y="1673130"/>
            <a:ext cx="662304" cy="584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FF0000"/>
                </a:solidFill>
                <a:latin typeface="CPDOQL+SimSun"/>
                <a:cs typeface="CPDOQL+SimSun"/>
              </a:rPr>
              <a:t>标记</a:t>
            </a:r>
          </a:p>
          <a:p>
            <a:pPr marL="6603" marR="0">
              <a:lnSpc>
                <a:spcPts val="1800"/>
              </a:lnSpc>
              <a:spcBef>
                <a:spcPts val="495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78635" y="1709668"/>
            <a:ext cx="11728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主存储器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02840" y="1903343"/>
            <a:ext cx="40798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99"/>
                </a:solidFill>
                <a:latin typeface="CPDOQL+SimSun"/>
                <a:cs typeface="CPDOQL+SimSun"/>
              </a:rPr>
              <a:t>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06525" y="2289918"/>
            <a:ext cx="279717" cy="1005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2005"/>
              </a:lnSpc>
              <a:spcBef>
                <a:spcPts val="3606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1540" y="2352288"/>
            <a:ext cx="91852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76125" y="2586967"/>
            <a:ext cx="61341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C00000"/>
                </a:solidFill>
                <a:latin typeface="CPDOQL+SimSun"/>
                <a:cs typeface="CPDOQL+SimSun"/>
              </a:rPr>
              <a:t>00</a:t>
            </a:r>
            <a:r>
              <a:rPr sz="1800" spc="10" dirty="0">
                <a:solidFill>
                  <a:srgbClr val="000099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90788" y="2702280"/>
            <a:ext cx="870902" cy="240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C00000"/>
                </a:solidFill>
                <a:latin typeface="CPDOQL+SimSun"/>
                <a:cs typeface="CPDOQL+SimSun"/>
              </a:rPr>
              <a:t>000</a:t>
            </a:r>
            <a:r>
              <a:rPr sz="1600" spc="82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1600" spc="10" dirty="0">
                <a:solidFill>
                  <a:srgbClr val="000099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18122" y="2740197"/>
            <a:ext cx="40703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SMIPA+SimSun"/>
                <a:cs typeface="GSMIPA+SimSun"/>
              </a:rPr>
              <a:t>…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08630" y="2782944"/>
            <a:ext cx="40703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GSMIPA+SimSun"/>
                <a:cs typeface="GSMIPA+SimSun"/>
              </a:rPr>
              <a:t>…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71215" y="3029198"/>
            <a:ext cx="91852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287260" y="3049518"/>
            <a:ext cx="918527" cy="850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6057" marR="0">
              <a:lnSpc>
                <a:spcPts val="2005"/>
              </a:lnSpc>
              <a:spcBef>
                <a:spcPts val="2384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27295" y="3467564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84543" y="3467564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32445" y="3502641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81248" y="3502641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027295" y="3552260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84543" y="3552260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32445" y="3583134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081248" y="3583134"/>
            <a:ext cx="279717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~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287260" y="4202678"/>
            <a:ext cx="1046798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</a:t>
            </a:r>
            <a:r>
              <a:rPr sz="2000" spc="10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488055" y="4224268"/>
            <a:ext cx="790257" cy="949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字块7</a:t>
            </a:r>
          </a:p>
          <a:p>
            <a:pPr marL="54610" marR="0">
              <a:lnSpc>
                <a:spcPts val="2100"/>
              </a:lnSpc>
              <a:spcBef>
                <a:spcPts val="3068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42465" y="4868584"/>
            <a:ext cx="552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000000"/>
                </a:solidFill>
                <a:latin typeface="CPDOQL+SimSun"/>
                <a:cs typeface="CPDOQL+SimSun"/>
              </a:rPr>
              <a:t>000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55995" y="4911764"/>
            <a:ext cx="4203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sz="2100" spc="10" dirty="0">
                <a:solidFill>
                  <a:srgbClr val="00206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740922" y="4961104"/>
            <a:ext cx="419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C00000"/>
                </a:solidFill>
                <a:latin typeface="CPDOQL+SimSun"/>
                <a:cs typeface="CPDOQL+SimSun"/>
              </a:rPr>
              <a:t>00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885302" y="5237203"/>
            <a:ext cx="107061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44546A"/>
                </a:solidFill>
                <a:latin typeface="CPDOQL+SimSun"/>
                <a:cs typeface="CPDOQL+SimSun"/>
              </a:rPr>
              <a:t>主存块号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439158" y="5304158"/>
            <a:ext cx="118872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44546A"/>
                </a:solidFill>
                <a:latin typeface="CPDOQL+SimSun"/>
                <a:cs typeface="CPDOQL+SimSun"/>
              </a:rPr>
              <a:t>cache块号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2390140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基本工作原理</a:t>
            </a:r>
          </a:p>
          <a:p>
            <a:pPr marL="51435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Basic Concept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9894" y="1000964"/>
            <a:ext cx="1360042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来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自</a:t>
            </a:r>
            <a:r>
              <a:rPr sz="1500" spc="109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P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6924" y="1000964"/>
            <a:ext cx="1374737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7582" y="1979411"/>
            <a:ext cx="1374736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主</a:t>
            </a:r>
            <a:r>
              <a:rPr sz="1500" spc="454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存</a:t>
            </a:r>
            <a:r>
              <a:rPr sz="1500" spc="454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33455" y="1979411"/>
            <a:ext cx="1031316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39750" y="1979411"/>
            <a:ext cx="1374737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内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92768" y="2957869"/>
            <a:ext cx="1031316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不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命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中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90618" y="2941923"/>
            <a:ext cx="2019757" cy="538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50" dirty="0">
                <a:solidFill>
                  <a:srgbClr val="000000"/>
                </a:solidFill>
                <a:latin typeface="CPDOQL+SimSun"/>
                <a:cs typeface="CPDOQL+SimSun"/>
              </a:rPr>
              <a:t>→</a:t>
            </a:r>
            <a:r>
              <a:rPr sz="1750" spc="506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a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h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e</a:t>
            </a:r>
          </a:p>
          <a:p>
            <a:pPr marL="271119" marR="0">
              <a:lnSpc>
                <a:spcPts val="1510"/>
              </a:lnSpc>
              <a:spcBef>
                <a:spcPts val="679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址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变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45031" y="3573185"/>
            <a:ext cx="1374737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访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问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44250" y="3674061"/>
            <a:ext cx="687895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命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中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5031" y="3830410"/>
            <a:ext cx="1374737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调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一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99878" y="4072510"/>
            <a:ext cx="687895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主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5905" y="4299459"/>
            <a:ext cx="1031315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39750" y="4299459"/>
            <a:ext cx="1374737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块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内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位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移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81376" y="4324682"/>
            <a:ext cx="1627784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a</a:t>
            </a:r>
            <a:r>
              <a:rPr sz="1500" spc="-148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h</a:t>
            </a:r>
            <a:r>
              <a:rPr sz="1500" spc="-148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e</a:t>
            </a:r>
            <a:r>
              <a:rPr sz="1500" spc="492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地</a:t>
            </a:r>
            <a:r>
              <a:rPr sz="1500" spc="454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FF"/>
                </a:solidFill>
                <a:latin typeface="CPDOQL+SimSun"/>
                <a:cs typeface="CPDOQL+SimSun"/>
              </a:rPr>
              <a:t>址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54090" y="5242612"/>
            <a:ext cx="1031303" cy="461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a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h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e</a:t>
            </a:r>
          </a:p>
          <a:p>
            <a:pPr marL="0" marR="0">
              <a:lnSpc>
                <a:spcPts val="1510"/>
              </a:lnSpc>
              <a:spcBef>
                <a:spcPts val="316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存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储</a:t>
            </a:r>
            <a:r>
              <a:rPr sz="1500" spc="45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体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90802" y="5554278"/>
            <a:ext cx="996794" cy="2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2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C</a:t>
            </a:r>
            <a:r>
              <a:rPr sz="1500" spc="-62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150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a</a:t>
            </a:r>
            <a:r>
              <a:rPr sz="1500" spc="-298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150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c</a:t>
            </a:r>
            <a:r>
              <a:rPr sz="1500" spc="-356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150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h</a:t>
            </a:r>
            <a:r>
              <a:rPr sz="1500" spc="-24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1500" dirty="0">
                <a:solidFill>
                  <a:srgbClr val="FF6600"/>
                </a:solidFill>
                <a:latin typeface="WSKIDD+TimesNewRomanPS-BoldMT"/>
                <a:cs typeface="WSKIDD+TimesNewRomanPS-BoldMT"/>
              </a:rPr>
              <a:t>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26362" y="6367337"/>
            <a:ext cx="1016622" cy="22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至</a:t>
            </a:r>
            <a:r>
              <a:rPr sz="1500" spc="109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C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P</a:t>
            </a:r>
            <a:r>
              <a:rPr sz="1500" spc="-14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500" dirty="0">
                <a:solidFill>
                  <a:srgbClr val="000000"/>
                </a:solidFill>
                <a:latin typeface="CPDOQL+SimSun"/>
                <a:cs typeface="CPDOQL+SimSun"/>
              </a:rPr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27291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第四章：存储器层次结构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855" y="862022"/>
            <a:ext cx="30483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Chapter 4: Memory Hierarchy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235834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存储层次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5283835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高速缓冲存储器（Cache）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74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p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虚拟存储器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200" y="354081"/>
            <a:ext cx="4782185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Cache设计中的4个基本问题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dirty="0">
                <a:solidFill>
                  <a:srgbClr val="595959"/>
                </a:solidFill>
                <a:latin typeface="CPDOQL+SimSun"/>
                <a:cs typeface="CPDOQL+SimSun"/>
              </a:rPr>
              <a:t>4</a:t>
            </a:r>
            <a:r>
              <a:rPr sz="1400" spc="300" dirty="0">
                <a:solidFill>
                  <a:srgbClr val="595959"/>
                </a:solidFill>
                <a:latin typeface="CPDOQL+SimSun"/>
                <a:cs typeface="CPDOQL+SimSun"/>
              </a:rPr>
              <a:t> </a:t>
            </a: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in Cache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145" y="1301910"/>
            <a:ext cx="1775460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一个“块”应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该放置在Cache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的什么位置？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8646" y="1301910"/>
            <a:ext cx="1775459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如果“块”在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Cache中，如何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找到它？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5723" y="2462569"/>
            <a:ext cx="332891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9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放置</a:t>
            </a:r>
            <a:r>
              <a:rPr sz="3700" spc="46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识别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5723" y="4230015"/>
            <a:ext cx="309396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28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写策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替换</a:t>
            </a:r>
            <a:r>
              <a:rPr sz="3700" spc="65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88145" y="5424216"/>
            <a:ext cx="1775460" cy="1031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153" dirty="0">
                <a:solidFill>
                  <a:srgbClr val="000000"/>
                </a:solidFill>
                <a:latin typeface="CPDOQL+SimSun"/>
                <a:cs typeface="CPDOQL+SimSun"/>
              </a:rPr>
              <a:t>当发生miss的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时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，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哪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个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spc="245" dirty="0">
                <a:solidFill>
                  <a:srgbClr val="000000"/>
                </a:solidFill>
                <a:latin typeface="CPDOQL+SimSun"/>
                <a:cs typeface="CPDOQL+SimSun"/>
              </a:rPr>
              <a:t>“块”应该被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替换？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8646" y="5424216"/>
            <a:ext cx="1943734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spc="500" dirty="0">
                <a:solidFill>
                  <a:srgbClr val="000000"/>
                </a:solidFill>
                <a:latin typeface="CPDOQL+SimSun"/>
                <a:cs typeface="CPDOQL+SimSun"/>
              </a:rPr>
              <a:t>•对</a:t>
            </a:r>
            <a:r>
              <a:rPr sz="1700" spc="-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于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操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作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（hit or miss）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应该如何处理？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200" y="354081"/>
            <a:ext cx="4782185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Cache设计中的4个基本问题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dirty="0">
                <a:solidFill>
                  <a:srgbClr val="595959"/>
                </a:solidFill>
                <a:latin typeface="CPDOQL+SimSun"/>
                <a:cs typeface="CPDOQL+SimSun"/>
              </a:rPr>
              <a:t>4</a:t>
            </a:r>
            <a:r>
              <a:rPr sz="1400" spc="300" dirty="0">
                <a:solidFill>
                  <a:srgbClr val="595959"/>
                </a:solidFill>
                <a:latin typeface="CPDOQL+SimSun"/>
                <a:cs typeface="CPDOQL+SimSun"/>
              </a:rPr>
              <a:t> </a:t>
            </a: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in Cache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145" y="1301910"/>
            <a:ext cx="1775460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一个“块”应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该放置在Cache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的什么位置？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8646" y="1301910"/>
            <a:ext cx="1775459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如果“块”在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Cache中，如何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找到它？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5723" y="2462569"/>
            <a:ext cx="332891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9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放置</a:t>
            </a:r>
            <a:r>
              <a:rPr sz="3700" spc="46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识别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5723" y="4230015"/>
            <a:ext cx="309396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28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写策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替换</a:t>
            </a:r>
            <a:r>
              <a:rPr sz="3700" spc="65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88145" y="5424216"/>
            <a:ext cx="1775460" cy="1031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153" dirty="0">
                <a:solidFill>
                  <a:srgbClr val="000000"/>
                </a:solidFill>
                <a:latin typeface="CPDOQL+SimSun"/>
                <a:cs typeface="CPDOQL+SimSun"/>
              </a:rPr>
              <a:t>当发生miss的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时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，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哪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个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spc="245" dirty="0">
                <a:solidFill>
                  <a:srgbClr val="000000"/>
                </a:solidFill>
                <a:latin typeface="CPDOQL+SimSun"/>
                <a:cs typeface="CPDOQL+SimSun"/>
              </a:rPr>
              <a:t>“块”应该被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替换？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8646" y="5424216"/>
            <a:ext cx="1943734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spc="500" dirty="0">
                <a:solidFill>
                  <a:srgbClr val="000000"/>
                </a:solidFill>
                <a:latin typeface="CPDOQL+SimSun"/>
                <a:cs typeface="CPDOQL+SimSun"/>
              </a:rPr>
              <a:t>•对</a:t>
            </a:r>
            <a:r>
              <a:rPr sz="1700" spc="-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于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操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作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（hit or miss）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应该如何处理？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519805" cy="65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“块”放置（映射）</a:t>
            </a:r>
          </a:p>
          <a:p>
            <a:pPr marL="17144" marR="0">
              <a:lnSpc>
                <a:spcPts val="1405"/>
              </a:lnSpc>
              <a:spcBef>
                <a:spcPts val="62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Block Mapping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4776" y="1863934"/>
            <a:ext cx="442912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主存的容量远大于Cache容量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86305" y="2026771"/>
            <a:ext cx="703431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CPU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84776" y="2961214"/>
            <a:ext cx="6257924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主存和Cache之间的基本交互单位是“块”</a:t>
            </a:r>
          </a:p>
          <a:p>
            <a:pPr marL="0" marR="0">
              <a:lnSpc>
                <a:spcPts val="3167"/>
              </a:lnSpc>
              <a:spcBef>
                <a:spcPts val="542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所有块的大小相同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02485" y="3251051"/>
            <a:ext cx="1567318" cy="1081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Cache</a:t>
            </a:r>
          </a:p>
          <a:p>
            <a:pPr marL="927735" marR="0">
              <a:lnSpc>
                <a:spcPts val="2896"/>
              </a:lnSpc>
              <a:spcBef>
                <a:spcPts val="242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Bus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4800" y="5164306"/>
            <a:ext cx="1961554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Main Memory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84776" y="5155774"/>
            <a:ext cx="745236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多个主存块会</a:t>
            </a:r>
            <a:r>
              <a:rPr sz="2400" dirty="0">
                <a:solidFill>
                  <a:srgbClr val="0066FF"/>
                </a:solidFill>
                <a:latin typeface="CITLOR+MicrosoftYaHei"/>
                <a:cs typeface="CITLOR+MicrosoftYaHei"/>
              </a:rPr>
              <a:t>共享Cache中的同一行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（Cache line）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2246947" cy="65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直接映射</a:t>
            </a:r>
          </a:p>
          <a:p>
            <a:pPr marL="62230" marR="0">
              <a:lnSpc>
                <a:spcPts val="1405"/>
              </a:lnSpc>
              <a:spcBef>
                <a:spcPts val="62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Direct-mapped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09581" y="392918"/>
            <a:ext cx="717232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l</a:t>
            </a:r>
            <a:r>
              <a:rPr sz="2400" spc="-532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主存中的每个块只能放在Cache中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唯一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位置（行）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2246947" cy="65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直接映射</a:t>
            </a:r>
          </a:p>
          <a:p>
            <a:pPr marL="62230" marR="0">
              <a:lnSpc>
                <a:spcPts val="1405"/>
              </a:lnSpc>
              <a:spcBef>
                <a:spcPts val="62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Direct-mapped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5266" y="1451463"/>
            <a:ext cx="9373603" cy="504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l</a:t>
            </a:r>
            <a:r>
              <a:rPr sz="2400" spc="-532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主存中的每个块只能放在Cache中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唯一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位置（行）</a:t>
            </a:r>
            <a:r>
              <a:rPr sz="2400" spc="4478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2位</a:t>
            </a:r>
            <a:r>
              <a:rPr sz="2400" spc="3827" dirty="0">
                <a:solidFill>
                  <a:srgbClr val="C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3位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81795" y="1904682"/>
            <a:ext cx="153161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FF0000"/>
                </a:solidFill>
                <a:latin typeface="CPDOQL+SimSun"/>
                <a:cs typeface="CPDOQL+SimSun"/>
              </a:rPr>
              <a:t>Cache</a:t>
            </a:r>
            <a:r>
              <a:rPr sz="2400" spc="10" dirty="0">
                <a:solidFill>
                  <a:srgbClr val="FF0000"/>
                </a:solidFill>
                <a:latin typeface="RFJJBM+SimHei"/>
                <a:cs typeface="RFJJBM+SimHei"/>
              </a:rPr>
              <a:t>索引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7720" y="2129859"/>
            <a:ext cx="635127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映射到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的行号</a:t>
            </a:r>
            <a:r>
              <a:rPr sz="2400" spc="-110" dirty="0">
                <a:solidFill>
                  <a:srgbClr val="00206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= 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主存块号</a:t>
            </a:r>
            <a:r>
              <a:rPr sz="2400" spc="-110" dirty="0">
                <a:solidFill>
                  <a:srgbClr val="00206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mod Cache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行数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40" y="2916624"/>
            <a:ext cx="245365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400" spc="4053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主存块数32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25700" y="3282384"/>
            <a:ext cx="173037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块地址</a:t>
            </a:r>
            <a:r>
              <a:rPr sz="2400" spc="710" dirty="0">
                <a:solidFill>
                  <a:srgbClr val="7030A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5位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6455" y="3648144"/>
            <a:ext cx="335726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区（块群）数：</a:t>
            </a: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32/8=4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5380" y="354081"/>
            <a:ext cx="2616517" cy="65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669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全相联映射</a:t>
            </a:r>
          </a:p>
          <a:p>
            <a:pPr marL="0" marR="0">
              <a:lnSpc>
                <a:spcPts val="1405"/>
              </a:lnSpc>
              <a:spcBef>
                <a:spcPts val="62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Fully Associative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2611" y="1452098"/>
            <a:ext cx="747712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l</a:t>
            </a:r>
            <a:r>
              <a:rPr sz="2400" spc="-532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主存中的每个块可放置在Cache中的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任何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位置（行）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9014" y="75723"/>
            <a:ext cx="1579881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主存地址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5070" y="354081"/>
            <a:ext cx="3048317" cy="62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N路组相联映射</a:t>
            </a:r>
          </a:p>
          <a:p>
            <a:pPr marL="0" marR="0">
              <a:lnSpc>
                <a:spcPts val="1405"/>
              </a:lnSpc>
              <a:spcBef>
                <a:spcPts val="389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N-way Set Associative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927" y="574198"/>
            <a:ext cx="5990590" cy="904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主存字块标记</a:t>
            </a:r>
            <a:r>
              <a:rPr sz="2800" spc="1125" dirty="0">
                <a:solidFill>
                  <a:srgbClr val="000000"/>
                </a:solidFill>
                <a:latin typeface="QLQTUJ+KaiTi"/>
                <a:cs typeface="QLQTUJ+KaiTi"/>
              </a:rPr>
              <a:t> </a:t>
            </a: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组地址</a:t>
            </a:r>
            <a:r>
              <a:rPr sz="2800" spc="2850" dirty="0">
                <a:solidFill>
                  <a:srgbClr val="000000"/>
                </a:solidFill>
                <a:latin typeface="QLQTUJ+KaiTi"/>
                <a:cs typeface="QLQTUJ+KaiTi"/>
              </a:rPr>
              <a:t> </a:t>
            </a: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字块内地址</a:t>
            </a:r>
          </a:p>
          <a:p>
            <a:pPr marL="2454275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highlight>
                  <a:srgbClr val="FFFF00"/>
                </a:highlight>
                <a:latin typeface="QLQTUJ+KaiTi"/>
                <a:cs typeface="QLQTUJ+KaiTi"/>
              </a:rPr>
              <a:t>2位</a:t>
            </a:r>
          </a:p>
          <a:p>
            <a:pPr marL="533400" marR="0">
              <a:lnSpc>
                <a:spcPts val="63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highlight>
                  <a:srgbClr val="FFFF00"/>
                </a:highlight>
                <a:latin typeface="QLQTUJ+KaiTi"/>
                <a:cs typeface="QLQTUJ+KaiTi"/>
              </a:rPr>
              <a:t>2位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0210" y="1203330"/>
            <a:ext cx="491172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一个“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组（set）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”是若干块集合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99905" y="1769079"/>
            <a:ext cx="1140388" cy="434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  <a:r>
              <a:rPr sz="2800" spc="78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99905" y="2033874"/>
            <a:ext cx="1140388" cy="770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  <a:r>
              <a:rPr sz="2800" spc="78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01</a:t>
            </a:r>
          </a:p>
          <a:p>
            <a:pPr marL="0" marR="0">
              <a:lnSpc>
                <a:spcPts val="2644"/>
              </a:lnSpc>
              <a:spcBef>
                <a:spcPts val="5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  <a:r>
              <a:rPr sz="2800" spc="78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10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99905" y="2665064"/>
            <a:ext cx="1113718" cy="434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  <a:r>
              <a:rPr sz="2800" spc="78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26905" y="5270469"/>
            <a:ext cx="1113718" cy="434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  <a:r>
              <a:rPr sz="2800" spc="99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26905" y="5535264"/>
            <a:ext cx="1113718" cy="770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  <a:r>
              <a:rPr sz="2800" spc="99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01</a:t>
            </a:r>
          </a:p>
          <a:p>
            <a:pPr marL="0" marR="0">
              <a:lnSpc>
                <a:spcPts val="2645"/>
              </a:lnSpc>
              <a:spcBef>
                <a:spcPts val="50"/>
              </a:spcBef>
              <a:spcAft>
                <a:spcPts val="0"/>
              </a:spcAft>
            </a:pP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  <a:r>
              <a:rPr sz="2800" spc="99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14245" y="5599759"/>
            <a:ext cx="299593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16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个块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(4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05710" y="6121730"/>
            <a:ext cx="509079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cache</a:t>
            </a:r>
            <a:r>
              <a:rPr sz="2800" spc="781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8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个块，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2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路组相联，</a:t>
            </a: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4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526905" y="6166454"/>
            <a:ext cx="1087049" cy="434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  <a:r>
              <a:rPr sz="2800" spc="99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spc="-211" dirty="0">
                <a:solidFill>
                  <a:srgbClr val="000000"/>
                </a:solidFill>
                <a:latin typeface="VRNWFG+ArialMT"/>
                <a:cs typeface="VRNWFG+ArialMT"/>
              </a:rPr>
              <a:t>11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5070" y="354081"/>
            <a:ext cx="3048317" cy="62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N路组相联映射</a:t>
            </a:r>
          </a:p>
          <a:p>
            <a:pPr marL="0" marR="0">
              <a:lnSpc>
                <a:spcPts val="1405"/>
              </a:lnSpc>
              <a:spcBef>
                <a:spcPts val="389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N-way Set Associative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495" y="1450981"/>
            <a:ext cx="613092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一个“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组（set）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”是若干块（行）的集合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495" y="2548260"/>
            <a:ext cx="8373744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主存和Cache中的组都具有同样大小（即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组内块数相同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  <a:p>
            <a:pPr marL="0" marR="0">
              <a:lnSpc>
                <a:spcPts val="3167"/>
              </a:lnSpc>
              <a:spcBef>
                <a:spcPts val="542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“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N路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”指每个组中包含的块（行）的数目，也称为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相联度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495" y="4742821"/>
            <a:ext cx="10057126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主存中的一个块首先被映射到Cache中的</a:t>
            </a:r>
            <a:r>
              <a:rPr sz="2400" spc="3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唯一一组</a:t>
            </a: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中，然后该块可以放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在这个组的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任何一行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9014" y="75723"/>
            <a:ext cx="1579881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0000"/>
                </a:solidFill>
                <a:latin typeface="CPDOQL+SimSun"/>
                <a:cs typeface="CPDOQL+SimSun"/>
              </a:rPr>
              <a:t>主存地址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5070" y="354081"/>
            <a:ext cx="3048317" cy="62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N路组相联映射</a:t>
            </a:r>
          </a:p>
          <a:p>
            <a:pPr marL="0" marR="0">
              <a:lnSpc>
                <a:spcPts val="1405"/>
              </a:lnSpc>
              <a:spcBef>
                <a:spcPts val="389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N-way Set Associative 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927" y="574198"/>
            <a:ext cx="5990590" cy="904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QLQTUJ+KaiTi"/>
                <a:cs typeface="QLQTUJ+KaiTi"/>
              </a:rPr>
              <a:t>主存字块标记</a:t>
            </a:r>
            <a:r>
              <a:rPr sz="2800" spc="1125" dirty="0">
                <a:solidFill>
                  <a:srgbClr val="002060"/>
                </a:solidFill>
                <a:latin typeface="QLQTUJ+KaiTi"/>
                <a:cs typeface="QLQTUJ+KaiTi"/>
              </a:rPr>
              <a:t> </a:t>
            </a:r>
            <a:r>
              <a:rPr sz="2800" dirty="0">
                <a:solidFill>
                  <a:srgbClr val="002060"/>
                </a:solidFill>
                <a:latin typeface="QLQTUJ+KaiTi"/>
                <a:cs typeface="QLQTUJ+KaiTi"/>
              </a:rPr>
              <a:t>组索引</a:t>
            </a:r>
            <a:r>
              <a:rPr sz="2800" spc="2850" dirty="0">
                <a:solidFill>
                  <a:srgbClr val="002060"/>
                </a:solidFill>
                <a:latin typeface="QLQTUJ+KaiTi"/>
                <a:cs typeface="QLQTUJ+KaiTi"/>
              </a:rPr>
              <a:t> </a:t>
            </a: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字块内地址</a:t>
            </a:r>
          </a:p>
          <a:p>
            <a:pPr marL="2454275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highlight>
                  <a:srgbClr val="FFFF00"/>
                </a:highlight>
                <a:latin typeface="QLQTUJ+KaiTi"/>
                <a:cs typeface="QLQTUJ+KaiTi"/>
              </a:rPr>
              <a:t>1位</a:t>
            </a:r>
          </a:p>
          <a:p>
            <a:pPr marL="533400" marR="0">
              <a:lnSpc>
                <a:spcPts val="63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highlight>
                  <a:srgbClr val="FFFF00"/>
                </a:highlight>
                <a:latin typeface="QLQTUJ+KaiTi"/>
                <a:cs typeface="QLQTUJ+KaiTi"/>
              </a:rPr>
              <a:t>2位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040" y="1678056"/>
            <a:ext cx="7673340" cy="44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C00000"/>
                </a:solidFill>
                <a:latin typeface="QLQTUJ+KaiTi"/>
                <a:cs typeface="QLQTUJ+KaiTi"/>
              </a:rPr>
              <a:t>组索引</a:t>
            </a:r>
            <a:r>
              <a:rPr sz="2800" spc="2965" dirty="0">
                <a:solidFill>
                  <a:srgbClr val="C00000"/>
                </a:solidFill>
                <a:latin typeface="QLQTUJ+KaiTi"/>
                <a:cs typeface="QLQTUJ+KaiT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映射到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组号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主存块号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mod 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7320" y="2846399"/>
            <a:ext cx="3698755" cy="1786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9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主存块数32</a:t>
            </a:r>
          </a:p>
          <a:p>
            <a:pPr marL="164719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7030A0"/>
                </a:solidFill>
                <a:latin typeface="CITLOR+MicrosoftYaHei"/>
                <a:cs typeface="CITLOR+MicrosoftYaHei"/>
              </a:rPr>
              <a:t>地址5</a:t>
            </a:r>
          </a:p>
          <a:p>
            <a:pPr marL="21082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 组数 2</a:t>
            </a:r>
          </a:p>
          <a:p>
            <a:pPr marL="667385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7030A0"/>
                </a:solidFill>
                <a:latin typeface="CITLOR+MicrosoftYaHei"/>
                <a:cs typeface="CITLOR+MicrosoftYaHei"/>
              </a:rPr>
              <a:t>组群数：32/2=16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1643062" cy="62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总结</a:t>
            </a:r>
          </a:p>
          <a:p>
            <a:pPr marL="106044" marR="0">
              <a:lnSpc>
                <a:spcPts val="1405"/>
              </a:lnSpc>
              <a:spcBef>
                <a:spcPts val="389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Summarization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635" y="1165294"/>
            <a:ext cx="963930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直接相联结构简单，但冲突率最高；全相联结构复杂，但冲突率最低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组相联具备上述两者的特点,直接相联</a:t>
            </a:r>
            <a:r>
              <a:rPr sz="2400" spc="213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和全相联</a:t>
            </a:r>
            <a:r>
              <a:rPr sz="2400" spc="49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的</a:t>
            </a:r>
            <a:r>
              <a:rPr sz="2400" dirty="0">
                <a:solidFill>
                  <a:srgbClr val="FF0000"/>
                </a:solidFill>
                <a:latin typeface="CPDOQL+SimSun"/>
                <a:cs typeface="CPDOQL+SimSun"/>
              </a:rPr>
              <a:t>相联度？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8500" y="2286069"/>
            <a:ext cx="1371600" cy="1354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APUNJS+MicrosoftYaHei-Bold"/>
                <a:cs typeface="APUNJS+MicrosoftYaHei-Bold"/>
              </a:rPr>
              <a:t>映射方法</a:t>
            </a:r>
          </a:p>
          <a:p>
            <a:pPr marL="0" marR="0">
              <a:lnSpc>
                <a:spcPts val="3167"/>
              </a:lnSpc>
              <a:spcBef>
                <a:spcPts val="43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直接映射</a:t>
            </a:r>
          </a:p>
          <a:p>
            <a:pPr marL="152400" marR="0">
              <a:lnSpc>
                <a:spcPts val="3167"/>
              </a:lnSpc>
              <a:spcBef>
                <a:spcPts val="43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全相联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8060" y="2286069"/>
            <a:ext cx="2133153" cy="1330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APUNJS+MicrosoftYaHei-Bold"/>
                <a:cs typeface="APUNJS+MicrosoftYaHei-Bold"/>
              </a:rPr>
              <a:t>组数</a:t>
            </a:r>
          </a:p>
          <a:p>
            <a:pPr marL="0" marR="0">
              <a:lnSpc>
                <a:spcPts val="3167"/>
              </a:lnSpc>
              <a:spcBef>
                <a:spcPts val="43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中的块数</a:t>
            </a:r>
          </a:p>
          <a:p>
            <a:pPr marL="914400" marR="0">
              <a:lnSpc>
                <a:spcPts val="2657"/>
              </a:lnSpc>
              <a:spcBef>
                <a:spcPts val="74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4185" y="2286069"/>
            <a:ext cx="2895600" cy="872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APUNJS+MicrosoftYaHei-Bold"/>
                <a:cs typeface="APUNJS+MicrosoftYaHei-Bold"/>
              </a:rPr>
              <a:t>每组块数（</a:t>
            </a:r>
            <a:r>
              <a:rPr sz="2400" dirty="0">
                <a:solidFill>
                  <a:srgbClr val="FFFFFF"/>
                </a:solidFill>
                <a:highlight>
                  <a:srgbClr val="C0C0C0"/>
                </a:highlight>
                <a:latin typeface="APUNJS+MicrosoftYaHei-Bold"/>
                <a:cs typeface="APUNJS+MicrosoftYaHei-Bold"/>
              </a:rPr>
              <a:t>关联度</a:t>
            </a:r>
            <a:r>
              <a:rPr sz="2400" dirty="0">
                <a:solidFill>
                  <a:srgbClr val="FFFFFF"/>
                </a:solidFill>
                <a:latin typeface="APUNJS+MicrosoftYaHei-Bold"/>
                <a:cs typeface="APUNJS+MicrosoftYaHei-Bold"/>
              </a:rPr>
              <a:t>）</a:t>
            </a:r>
          </a:p>
          <a:p>
            <a:pPr marL="1295400" marR="0">
              <a:lnSpc>
                <a:spcPts val="2657"/>
              </a:lnSpc>
              <a:spcBef>
                <a:spcPts val="74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75435" y="3200469"/>
            <a:ext cx="3213100" cy="897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0384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中的块数</a:t>
            </a:r>
          </a:p>
          <a:p>
            <a:pPr marL="0" marR="0">
              <a:lnSpc>
                <a:spcPts val="3167"/>
              </a:lnSpc>
              <a:spcBef>
                <a:spcPts val="43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相联度（一般为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2~16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0900" y="3657669"/>
            <a:ext cx="1066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01350" y="3657669"/>
            <a:ext cx="282743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中块数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相联度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7485" y="4386332"/>
            <a:ext cx="9481824" cy="209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相联度越高，Cache空间的利用率就越高，</a:t>
            </a:r>
          </a:p>
          <a:p>
            <a:pPr marL="289687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块冲突概率就越低，不命中率也就越低。</a:t>
            </a:r>
          </a:p>
          <a:p>
            <a:pPr marL="2666999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sz="2800" dirty="0">
                <a:solidFill>
                  <a:srgbClr val="D60093"/>
                </a:solidFill>
                <a:latin typeface="CPDOQL+SimSun"/>
                <a:cs typeface="CPDOQL+SimSun"/>
              </a:rPr>
              <a:t>想一想：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相联度一定是越大越好？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增大相联度不一定使Cache的性能提高,</a:t>
            </a:r>
          </a:p>
          <a:p>
            <a:pPr marL="3378200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会导致速度变慢，使系统复杂性增加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36930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典型的PC机组织结构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4915" y="862022"/>
            <a:ext cx="26165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Typical PC Organization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8505" y="2356999"/>
            <a:ext cx="480467" cy="776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94440" y="2414408"/>
            <a:ext cx="509885" cy="842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335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BF9000"/>
                </a:solidFill>
                <a:latin typeface="CITLOR+MicrosoftYaHei"/>
                <a:cs typeface="CITLOR+MicrosoftYaHei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200" y="354081"/>
            <a:ext cx="4782185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Cache设计中的4个基本问题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dirty="0">
                <a:solidFill>
                  <a:srgbClr val="595959"/>
                </a:solidFill>
                <a:latin typeface="CPDOQL+SimSun"/>
                <a:cs typeface="CPDOQL+SimSun"/>
              </a:rPr>
              <a:t>4</a:t>
            </a:r>
            <a:r>
              <a:rPr sz="1400" spc="300" dirty="0">
                <a:solidFill>
                  <a:srgbClr val="595959"/>
                </a:solidFill>
                <a:latin typeface="CPDOQL+SimSun"/>
                <a:cs typeface="CPDOQL+SimSun"/>
              </a:rPr>
              <a:t> </a:t>
            </a: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in Cache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145" y="1301910"/>
            <a:ext cx="1775460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一个“块”应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该放置在Cache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的什么位置？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8646" y="1301910"/>
            <a:ext cx="1775459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如果“块”在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Cache中，如何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找到它？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5723" y="2462569"/>
            <a:ext cx="332891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9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放置</a:t>
            </a:r>
            <a:r>
              <a:rPr sz="3700" spc="46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识别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5723" y="4230015"/>
            <a:ext cx="309396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28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写策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替换</a:t>
            </a:r>
            <a:r>
              <a:rPr sz="3700" spc="65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88145" y="5424216"/>
            <a:ext cx="1775460" cy="1031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153" dirty="0">
                <a:solidFill>
                  <a:srgbClr val="000000"/>
                </a:solidFill>
                <a:latin typeface="CPDOQL+SimSun"/>
                <a:cs typeface="CPDOQL+SimSun"/>
              </a:rPr>
              <a:t>当发生miss的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时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，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哪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个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spc="245" dirty="0">
                <a:solidFill>
                  <a:srgbClr val="000000"/>
                </a:solidFill>
                <a:latin typeface="CPDOQL+SimSun"/>
                <a:cs typeface="CPDOQL+SimSun"/>
              </a:rPr>
              <a:t>“块”应该被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替换？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8646" y="5424216"/>
            <a:ext cx="1943734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spc="500" dirty="0">
                <a:solidFill>
                  <a:srgbClr val="000000"/>
                </a:solidFill>
                <a:latin typeface="CPDOQL+SimSun"/>
                <a:cs typeface="CPDOQL+SimSun"/>
              </a:rPr>
              <a:t>•对</a:t>
            </a:r>
            <a:r>
              <a:rPr sz="1700" spc="-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于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操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作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（hit or miss）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应该如何处理？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924" y="145008"/>
            <a:ext cx="4585831" cy="916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4065" marR="0">
              <a:lnSpc>
                <a:spcPts val="39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CPDOQL+SimSun"/>
                <a:cs typeface="CPDOQL+SimSun"/>
              </a:rPr>
              <a:t>全相联映射</a:t>
            </a:r>
          </a:p>
          <a:p>
            <a:pPr marL="0" marR="0">
              <a:lnSpc>
                <a:spcPts val="2400"/>
              </a:lnSpc>
              <a:spcBef>
                <a:spcPts val="52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每个主存块可装到Cache任一行中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915" y="1258798"/>
            <a:ext cx="3550297" cy="871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3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块长：2</a:t>
            </a:r>
            <a:r>
              <a:rPr sz="2350" baseline="25000" dirty="0">
                <a:solidFill>
                  <a:srgbClr val="002060"/>
                </a:solidFill>
                <a:latin typeface="QLQTUJ+KaiTi"/>
                <a:cs typeface="QLQTUJ+KaiTi"/>
              </a:rPr>
              <a:t>9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块内地址9位</a:t>
            </a:r>
          </a:p>
          <a:p>
            <a:pPr marL="0" marR="0">
              <a:lnSpc>
                <a:spcPts val="2400"/>
              </a:lnSpc>
              <a:spcBef>
                <a:spcPts val="176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cache容量8K(2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13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7515" y="2335847"/>
            <a:ext cx="177545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块数(2</a:t>
            </a:r>
            <a:r>
              <a:rPr sz="2350" baseline="25000" dirty="0">
                <a:solidFill>
                  <a:srgbClr val="002060"/>
                </a:solidFill>
                <a:latin typeface="QLQTUJ+KaiTi"/>
                <a:cs typeface="QLQTUJ+KaiTi"/>
              </a:rPr>
              <a:t>4</a:t>
            </a: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) 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55492" y="2845517"/>
            <a:ext cx="1428114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10" dirty="0">
                <a:solidFill>
                  <a:srgbClr val="000000"/>
                </a:solidFill>
                <a:latin typeface="RFJJBM+SimHei"/>
                <a:cs typeface="RFJJBM+SimHei"/>
              </a:rPr>
              <a:t>直接比较！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5915" y="2884487"/>
            <a:ext cx="2590800" cy="891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主存1M，地址20位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块数 2048（2</a:t>
            </a:r>
            <a:r>
              <a:rPr sz="2350" baseline="25000" dirty="0">
                <a:solidFill>
                  <a:srgbClr val="002060"/>
                </a:solidFill>
                <a:latin typeface="QLQTUJ+KaiTi"/>
                <a:cs typeface="QLQTUJ+KaiTi"/>
              </a:rPr>
              <a:t>11</a:t>
            </a: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10305" y="3318272"/>
            <a:ext cx="165354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0000 0001 111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780" y="4287837"/>
            <a:ext cx="25908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FF"/>
                </a:solidFill>
                <a:latin typeface="QLQTUJ+KaiTi"/>
                <a:cs typeface="QLQTUJ+KaiTi"/>
              </a:rPr>
              <a:t>Cache标记（tag）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5780" y="4836477"/>
            <a:ext cx="4267200" cy="70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指出对应行取自哪个主存块(</a:t>
            </a:r>
            <a:r>
              <a:rPr sz="2400" dirty="0">
                <a:solidFill>
                  <a:srgbClr val="0000FF"/>
                </a:solidFill>
                <a:latin typeface="QLQTUJ+KaiTi"/>
                <a:cs typeface="QLQTUJ+KaiTi"/>
              </a:rPr>
              <a:t>主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sz="2400" dirty="0">
                <a:solidFill>
                  <a:srgbClr val="0000FF"/>
                </a:solidFill>
                <a:latin typeface="QLQTUJ+KaiTi"/>
                <a:cs typeface="QLQTUJ+KaiTi"/>
              </a:rPr>
              <a:t>存块号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15" y="-117110"/>
            <a:ext cx="11700192" cy="1449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直接映射</a:t>
            </a:r>
          </a:p>
          <a:p>
            <a:pPr marL="0" marR="0">
              <a:lnSpc>
                <a:spcPts val="2795"/>
              </a:lnSpc>
              <a:spcBef>
                <a:spcPts val="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假定数据在主存和Cache间的传送单位为</a:t>
            </a:r>
            <a:r>
              <a:rPr sz="2800" dirty="0">
                <a:solidFill>
                  <a:srgbClr val="0000FF"/>
                </a:solidFill>
                <a:latin typeface="QLQTUJ+KaiTi"/>
                <a:cs typeface="QLQTUJ+KaiTi"/>
              </a:rPr>
              <a:t>512B(</a:t>
            </a:r>
            <a:r>
              <a:rPr sz="2800" dirty="0">
                <a:solidFill>
                  <a:srgbClr val="002060"/>
                </a:solidFill>
                <a:latin typeface="QLQTUJ+KaiTi"/>
                <a:cs typeface="QLQTUJ+KaiTi"/>
              </a:rPr>
              <a:t>2</a:t>
            </a:r>
            <a:r>
              <a:rPr sz="2700" spc="10" baseline="25000" dirty="0">
                <a:solidFill>
                  <a:srgbClr val="002060"/>
                </a:solidFill>
                <a:latin typeface="QLQTUJ+KaiTi"/>
                <a:cs typeface="QLQTUJ+KaiTi"/>
              </a:rPr>
              <a:t>9</a:t>
            </a: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),主存</a:t>
            </a:r>
            <a:r>
              <a:rPr sz="2800" dirty="0">
                <a:solidFill>
                  <a:srgbClr val="0000FF"/>
                </a:solidFill>
                <a:latin typeface="QLQTUJ+KaiTi"/>
                <a:cs typeface="QLQTUJ+KaiTi"/>
              </a:rPr>
              <a:t>1MB,</a:t>
            </a:r>
            <a:r>
              <a:rPr sz="2800" dirty="0">
                <a:solidFill>
                  <a:srgbClr val="000000"/>
                </a:solidFill>
                <a:latin typeface="QLQTUJ+KaiTi"/>
                <a:cs typeface="QLQTUJ+KaiTi"/>
              </a:rPr>
              <a:t>cache</a:t>
            </a:r>
            <a:r>
              <a:rPr sz="2800" dirty="0">
                <a:solidFill>
                  <a:srgbClr val="0000FF"/>
                </a:solidFill>
                <a:latin typeface="QLQTUJ+KaiTi"/>
                <a:cs typeface="QLQTUJ+KaiTi"/>
              </a:rPr>
              <a:t>8KB(</a:t>
            </a:r>
            <a:r>
              <a:rPr sz="2800" dirty="0">
                <a:solidFill>
                  <a:srgbClr val="002060"/>
                </a:solidFill>
                <a:latin typeface="QLQTUJ+KaiTi"/>
                <a:cs typeface="QLQTUJ+KaiTi"/>
              </a:rPr>
              <a:t>2</a:t>
            </a:r>
            <a:r>
              <a:rPr sz="2700" spc="10" baseline="25000" dirty="0">
                <a:solidFill>
                  <a:srgbClr val="002060"/>
                </a:solidFill>
                <a:latin typeface="QLQTUJ+KaiTi"/>
                <a:cs typeface="QLQTUJ+KaiTi"/>
              </a:rPr>
              <a:t>13</a:t>
            </a:r>
            <a:r>
              <a:rPr sz="2700" spc="500" baseline="25000" dirty="0">
                <a:solidFill>
                  <a:srgbClr val="002060"/>
                </a:solidFill>
                <a:latin typeface="QLQTUJ+KaiTi"/>
                <a:cs typeface="QLQTUJ+KaiTi"/>
              </a:rPr>
              <a:t> </a:t>
            </a:r>
            <a:r>
              <a:rPr sz="2800" dirty="0">
                <a:solidFill>
                  <a:srgbClr val="0000FF"/>
                </a:solidFill>
                <a:latin typeface="QLQTUJ+KaiTi"/>
                <a:cs typeface="QLQTUJ+KaiTi"/>
              </a:rPr>
              <a:t>)</a:t>
            </a:r>
          </a:p>
          <a:p>
            <a:pPr marL="310515" marR="0">
              <a:lnSpc>
                <a:spcPts val="2400"/>
              </a:lnSpc>
              <a:spcBef>
                <a:spcPts val="644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块长：2</a:t>
            </a:r>
            <a:r>
              <a:rPr sz="2350" baseline="25000" dirty="0">
                <a:solidFill>
                  <a:srgbClr val="002060"/>
                </a:solidFill>
                <a:latin typeface="QLQTUJ+KaiTi"/>
                <a:cs typeface="QLQTUJ+KaiTi"/>
              </a:rPr>
              <a:t>9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315" y="1538287"/>
            <a:ext cx="194881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015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块内地址9位</a:t>
            </a:r>
          </a:p>
          <a:p>
            <a:pPr marL="0" marR="0">
              <a:lnSpc>
                <a:spcPts val="2400"/>
              </a:lnSpc>
              <a:spcBef>
                <a:spcPts val="127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cache块数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8315" y="2553017"/>
            <a:ext cx="22860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(行，槽，slot)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8676" y="2601318"/>
            <a:ext cx="10668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0000 001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115" y="3101657"/>
            <a:ext cx="192023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13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9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= 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A50021"/>
                </a:solidFill>
                <a:latin typeface="QLQTUJ+KaiTi"/>
                <a:cs typeface="QLQTUJ+KaiTi"/>
              </a:rPr>
              <a:t>4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=16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64577" y="3327390"/>
            <a:ext cx="1425948" cy="922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THOQVC+Arial-BoldMT"/>
                <a:cs typeface="THOQVC+Arial-BoldMT"/>
              </a:rPr>
              <a:t>0220CH</a:t>
            </a:r>
            <a:r>
              <a:rPr sz="2000" dirty="0">
                <a:solidFill>
                  <a:srgbClr val="002060"/>
                </a:solidFill>
                <a:latin typeface="NGPNLQ+STXinwei"/>
                <a:cs typeface="NGPNLQ+STXinwei"/>
              </a:rPr>
              <a:t>映</a:t>
            </a:r>
          </a:p>
          <a:p>
            <a:pPr marL="0" marR="0">
              <a:lnSpc>
                <a:spcPts val="2239"/>
              </a:lnSpc>
              <a:spcBef>
                <a:spcPts val="161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GPNLQ+STXinwei"/>
                <a:cs typeface="NGPNLQ+STXinwei"/>
              </a:rPr>
              <a:t>射到</a:t>
            </a:r>
            <a:r>
              <a:rPr sz="2000" dirty="0">
                <a:solidFill>
                  <a:srgbClr val="002060"/>
                </a:solidFill>
                <a:latin typeface="THOQVC+Arial-BoldMT"/>
                <a:cs typeface="THOQVC+Arial-BoldMT"/>
              </a:rPr>
              <a:t>Cache</a:t>
            </a:r>
          </a:p>
          <a:p>
            <a:pPr marL="0" marR="0">
              <a:lnSpc>
                <a:spcPts val="2077"/>
              </a:lnSpc>
              <a:spcBef>
                <a:spcPts val="197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latin typeface="NGPNLQ+STXinwei"/>
                <a:cs typeface="NGPNLQ+STXinwei"/>
              </a:rPr>
              <a:t>哪块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7695" y="3767772"/>
            <a:ext cx="293369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主存块数：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20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9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=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A50021"/>
                </a:solidFill>
                <a:latin typeface="QLQTUJ+KaiTi"/>
                <a:cs typeface="QLQTUJ+KaiTi"/>
              </a:rPr>
              <a:t>11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7695" y="4316412"/>
            <a:ext cx="2438400" cy="70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QLQTUJ+KaiTi"/>
                <a:cs typeface="QLQTUJ+KaiTi"/>
              </a:rPr>
              <a:t>内存块群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（区)数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11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QLQTUJ+KaiTi"/>
                <a:cs typeface="QLQTUJ+KaiTi"/>
              </a:rPr>
              <a:t>4</a:t>
            </a:r>
            <a:r>
              <a:rPr sz="2400" dirty="0">
                <a:solidFill>
                  <a:srgbClr val="000000"/>
                </a:solidFill>
                <a:latin typeface="QLQTUJ+KaiTi"/>
                <a:cs typeface="QLQTUJ+KaiTi"/>
              </a:rPr>
              <a:t>=</a:t>
            </a: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2</a:t>
            </a:r>
            <a:r>
              <a:rPr sz="2350" baseline="25000" dirty="0">
                <a:solidFill>
                  <a:srgbClr val="A50021"/>
                </a:solidFill>
                <a:latin typeface="QLQTUJ+KaiTi"/>
                <a:cs typeface="QLQTUJ+KaiTi"/>
              </a:rPr>
              <a:t>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46980" y="4948466"/>
            <a:ext cx="1073785" cy="240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sz="1600" spc="10" dirty="0">
                <a:solidFill>
                  <a:srgbClr val="FF0000"/>
                </a:solidFill>
                <a:latin typeface="CPDOQL+SimSun"/>
                <a:cs typeface="CPDOQL+SimSun"/>
              </a:rPr>
              <a:t>Cache</a:t>
            </a:r>
            <a:r>
              <a:rPr sz="1600" spc="10" dirty="0">
                <a:solidFill>
                  <a:srgbClr val="FF0000"/>
                </a:solidFill>
                <a:latin typeface="RFJJBM+SimHei"/>
                <a:cs typeface="RFJJBM+SimHei"/>
              </a:rPr>
              <a:t>索引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7695" y="5230812"/>
            <a:ext cx="21336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A50021"/>
                </a:solidFill>
                <a:latin typeface="QLQTUJ+KaiTi"/>
                <a:cs typeface="QLQTUJ+KaiTi"/>
              </a:rPr>
              <a:t>字块标记：7位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25545" y="6099801"/>
            <a:ext cx="6085839" cy="779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6600"/>
                </a:solidFill>
                <a:latin typeface="THOQVC+Arial-BoldMT"/>
                <a:cs typeface="THOQVC+Arial-BoldMT"/>
              </a:rPr>
              <a:t>0000</a:t>
            </a:r>
            <a:r>
              <a:rPr sz="2000" spc="-645" dirty="0">
                <a:solidFill>
                  <a:srgbClr val="006600"/>
                </a:solidFill>
                <a:latin typeface="THOQVC+Arial-BoldMT"/>
                <a:cs typeface="THOQVC+Arial-BoldMT"/>
              </a:rPr>
              <a:t> </a:t>
            </a:r>
            <a:r>
              <a:rPr sz="2000" dirty="0">
                <a:solidFill>
                  <a:srgbClr val="006600"/>
                </a:solidFill>
                <a:latin typeface="THOQVC+Arial-BoldMT"/>
                <a:cs typeface="THOQVC+Arial-BoldMT"/>
              </a:rPr>
              <a:t>001</a:t>
            </a:r>
            <a:r>
              <a:rPr sz="2000" dirty="0">
                <a:solidFill>
                  <a:srgbClr val="CC0000"/>
                </a:solidFill>
                <a:latin typeface="THOQVC+Arial-BoldMT"/>
                <a:cs typeface="THOQVC+Arial-BoldMT"/>
              </a:rPr>
              <a:t>0</a:t>
            </a:r>
            <a:r>
              <a:rPr sz="2000" spc="-647" dirty="0">
                <a:solidFill>
                  <a:srgbClr val="CC0000"/>
                </a:solidFill>
                <a:latin typeface="THOQVC+Arial-BoldMT"/>
                <a:cs typeface="THOQVC+Arial-BoldMT"/>
              </a:rPr>
              <a:t> </a:t>
            </a:r>
            <a:r>
              <a:rPr sz="2000" dirty="0">
                <a:solidFill>
                  <a:srgbClr val="CC0000"/>
                </a:solidFill>
                <a:latin typeface="THOQVC+Arial-BoldMT"/>
                <a:cs typeface="THOQVC+Arial-BoldMT"/>
              </a:rPr>
              <a:t>001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0</a:t>
            </a:r>
            <a:r>
              <a:rPr sz="2000" spc="-647" dirty="0">
                <a:solidFill>
                  <a:srgbClr val="0000FF"/>
                </a:solidFill>
                <a:latin typeface="THOQVC+Arial-BoldMT"/>
                <a:cs typeface="THOQVC+Arial-BoldMT"/>
              </a:rPr>
              <a:t> 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0000</a:t>
            </a:r>
            <a:r>
              <a:rPr sz="2000" spc="-645" dirty="0">
                <a:solidFill>
                  <a:srgbClr val="0000FF"/>
                </a:solidFill>
                <a:latin typeface="THOQVC+Arial-BoldMT"/>
                <a:cs typeface="THOQVC+Arial-BoldMT"/>
              </a:rPr>
              <a:t> </a:t>
            </a:r>
            <a:r>
              <a:rPr sz="2000" spc="-31" dirty="0">
                <a:solidFill>
                  <a:srgbClr val="0000FF"/>
                </a:solidFill>
                <a:latin typeface="THOQVC+Arial-BoldMT"/>
                <a:cs typeface="THOQVC+Arial-BoldMT"/>
              </a:rPr>
              <a:t>1100B</a:t>
            </a:r>
          </a:p>
          <a:p>
            <a:pPr marL="70484" marR="0">
              <a:lnSpc>
                <a:spcPts val="2239"/>
              </a:lnSpc>
              <a:spcBef>
                <a:spcPts val="1360"/>
              </a:spcBef>
              <a:spcAft>
                <a:spcPts val="0"/>
              </a:spcAft>
            </a:pPr>
            <a:r>
              <a:rPr sz="2000" spc="10" dirty="0">
                <a:solidFill>
                  <a:srgbClr val="0000FF"/>
                </a:solidFill>
                <a:latin typeface="RFJJBM+SimHei"/>
                <a:cs typeface="RFJJBM+SimHei"/>
              </a:rPr>
              <a:t>是第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1</a:t>
            </a:r>
            <a:r>
              <a:rPr sz="2000" spc="10" dirty="0">
                <a:solidFill>
                  <a:srgbClr val="0000FF"/>
                </a:solidFill>
                <a:latin typeface="RFJJBM+SimHei"/>
                <a:cs typeface="RFJJBM+SimHei"/>
              </a:rPr>
              <a:t>块群中的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0001</a:t>
            </a:r>
            <a:r>
              <a:rPr sz="2000" spc="10" dirty="0">
                <a:solidFill>
                  <a:srgbClr val="0000FF"/>
                </a:solidFill>
                <a:latin typeface="RFJJBM+SimHei"/>
                <a:cs typeface="RFJJBM+SimHei"/>
              </a:rPr>
              <a:t>块（即第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17</a:t>
            </a:r>
            <a:r>
              <a:rPr sz="2000" spc="10" dirty="0">
                <a:solidFill>
                  <a:srgbClr val="0000FF"/>
                </a:solidFill>
                <a:latin typeface="RFJJBM+SimHei"/>
                <a:cs typeface="RFJJBM+SimHei"/>
              </a:rPr>
              <a:t>块）中第</a:t>
            </a:r>
            <a:r>
              <a:rPr sz="2000" dirty="0">
                <a:solidFill>
                  <a:srgbClr val="0000FF"/>
                </a:solidFill>
                <a:latin typeface="THOQVC+Arial-BoldMT"/>
                <a:cs typeface="THOQVC+Arial-BoldMT"/>
              </a:rPr>
              <a:t>12</a:t>
            </a:r>
            <a:r>
              <a:rPr sz="2000" spc="10" dirty="0">
                <a:solidFill>
                  <a:srgbClr val="0000FF"/>
                </a:solidFill>
                <a:latin typeface="RFJJBM+SimHei"/>
                <a:cs typeface="RFJJBM+SimHei"/>
              </a:rPr>
              <a:t>个单元！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830" y="-117110"/>
            <a:ext cx="4267200" cy="1400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组相联映射</a:t>
            </a:r>
          </a:p>
          <a:p>
            <a:pPr marL="0" marR="0">
              <a:lnSpc>
                <a:spcPts val="2400"/>
              </a:lnSpc>
              <a:spcBef>
                <a:spcPts val="126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假定数据在主存和Cache间的传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送单位为512Ｂ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2273617"/>
            <a:ext cx="41148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指出对应行取自哪个主存组群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9517" y="2401928"/>
            <a:ext cx="11811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0000 0001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830" y="3249592"/>
            <a:ext cx="4928869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C0000"/>
                </a:solidFill>
                <a:latin typeface="RFJJBM+SimHei"/>
                <a:cs typeface="RFJJBM+SimHei"/>
              </a:rPr>
              <a:t>例：如何对</a:t>
            </a:r>
            <a:r>
              <a:rPr sz="2400" dirty="0">
                <a:solidFill>
                  <a:srgbClr val="CC0000"/>
                </a:solidFill>
                <a:latin typeface="VRNWFG+ArialMT"/>
                <a:cs typeface="VRNWFG+ArialMT"/>
              </a:rPr>
              <a:t>0120CH</a:t>
            </a:r>
            <a:r>
              <a:rPr sz="2400" dirty="0">
                <a:solidFill>
                  <a:srgbClr val="CC0000"/>
                </a:solidFill>
                <a:latin typeface="RFJJBM+SimHei"/>
                <a:cs typeface="RFJJBM+SimHei"/>
              </a:rPr>
              <a:t>单元进行访问？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6740" y="4225281"/>
            <a:ext cx="3404529" cy="32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030A0"/>
                </a:solidFill>
                <a:latin typeface="VRNWFG+ArialMT"/>
                <a:cs typeface="VRNWFG+ArialMT"/>
              </a:rPr>
              <a:t>0000 0001 </a:t>
            </a:r>
            <a:r>
              <a:rPr sz="2000" dirty="0">
                <a:solidFill>
                  <a:srgbClr val="FF0000"/>
                </a:solidFill>
                <a:latin typeface="VRNWFG+ArialMT"/>
                <a:cs typeface="VRNWFG+ArialMT"/>
              </a:rPr>
              <a:t>001</a:t>
            </a:r>
            <a:r>
              <a:rPr sz="2000" dirty="0">
                <a:solidFill>
                  <a:srgbClr val="0000FF"/>
                </a:solidFill>
                <a:latin typeface="VRNWFG+ArialMT"/>
                <a:cs typeface="VRNWFG+ArialMT"/>
              </a:rPr>
              <a:t>0 0000 </a:t>
            </a:r>
            <a:r>
              <a:rPr sz="2000" spc="-32" dirty="0">
                <a:solidFill>
                  <a:srgbClr val="0000FF"/>
                </a:solidFill>
                <a:latin typeface="VRNWFG+ArialMT"/>
                <a:cs typeface="VRNWFG+ArialMT"/>
              </a:rPr>
              <a:t>1100B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6740" y="4605952"/>
            <a:ext cx="4352924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第</a:t>
            </a:r>
            <a:r>
              <a:rPr sz="2400" dirty="0">
                <a:solidFill>
                  <a:srgbClr val="0000FF"/>
                </a:solidFill>
                <a:latin typeface="VRNWFG+ArialMT"/>
                <a:cs typeface="VRNWFG+ArialMT"/>
              </a:rPr>
              <a:t>1</a:t>
            </a: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组群中的</a:t>
            </a:r>
            <a:r>
              <a:rPr sz="2400" dirty="0">
                <a:solidFill>
                  <a:srgbClr val="0000FF"/>
                </a:solidFill>
                <a:latin typeface="VRNWFG+ArialMT"/>
                <a:cs typeface="VRNWFG+ArialMT"/>
              </a:rPr>
              <a:t>001</a:t>
            </a: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块（即第</a:t>
            </a:r>
            <a:r>
              <a:rPr sz="2400" dirty="0">
                <a:solidFill>
                  <a:srgbClr val="0000FF"/>
                </a:solidFill>
                <a:latin typeface="VRNWFG+ArialMT"/>
                <a:cs typeface="VRNWFG+ArialMT"/>
              </a:rPr>
              <a:t>9</a:t>
            </a: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块）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22475" y="5044738"/>
            <a:ext cx="2320290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中第</a:t>
            </a: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12</a:t>
            </a: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个单元。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64530" y="5076309"/>
            <a:ext cx="633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9"/>
              </a:lnSpc>
              <a:spcBef>
                <a:spcPts val="0"/>
              </a:spcBef>
              <a:spcAft>
                <a:spcPts val="0"/>
              </a:spcAft>
            </a:pPr>
            <a:r>
              <a:rPr sz="1500" spc="10" dirty="0">
                <a:solidFill>
                  <a:srgbClr val="FF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6740" y="5410497"/>
            <a:ext cx="3404234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所以，映射到</a:t>
            </a:r>
            <a:r>
              <a:rPr sz="2400" dirty="0">
                <a:solidFill>
                  <a:srgbClr val="0000FF"/>
                </a:solidFill>
                <a:latin typeface="VRNWFG+ArialMT"/>
                <a:cs typeface="VRNWFG+ArialMT"/>
              </a:rPr>
              <a:t>001</a:t>
            </a:r>
            <a:r>
              <a:rPr sz="2400" dirty="0">
                <a:solidFill>
                  <a:srgbClr val="000000"/>
                </a:solidFill>
                <a:latin typeface="RFJJBM+SimHei"/>
                <a:cs typeface="RFJJBM+SimHei"/>
              </a:rPr>
              <a:t>组中</a:t>
            </a:r>
            <a:r>
              <a:rPr sz="2400" dirty="0">
                <a:solidFill>
                  <a:srgbClr val="0000FF"/>
                </a:solidFill>
                <a:latin typeface="RFJJBM+SimHei"/>
                <a:cs typeface="RFJJBM+SimHei"/>
              </a:rPr>
              <a:t>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18175" y="5419209"/>
            <a:ext cx="7264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9"/>
              </a:lnSpc>
              <a:spcBef>
                <a:spcPts val="0"/>
              </a:spcBef>
              <a:spcAft>
                <a:spcPts val="0"/>
              </a:spcAft>
            </a:pPr>
            <a:r>
              <a:rPr sz="1500" spc="10" dirty="0">
                <a:solidFill>
                  <a:srgbClr val="FF0000"/>
                </a:solidFill>
                <a:latin typeface="RFJJBM+SimHei"/>
                <a:cs typeface="RFJJBM+SimHei"/>
              </a:rPr>
              <a:t>组索引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22930" y="6229013"/>
            <a:ext cx="8408668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000000"/>
                </a:solidFill>
                <a:latin typeface="RFJJBM+SimHei"/>
                <a:cs typeface="RFJJBM+SimHei"/>
              </a:rPr>
              <a:t>将</a:t>
            </a:r>
            <a:r>
              <a:rPr sz="2400" spc="10" dirty="0">
                <a:solidFill>
                  <a:srgbClr val="002060"/>
                </a:solidFill>
                <a:latin typeface="RFJJBM+SimHei"/>
                <a:cs typeface="RFJJBM+SimHei"/>
              </a:rPr>
              <a:t>主存地址</a:t>
            </a:r>
            <a:r>
              <a:rPr sz="2400" spc="10" dirty="0">
                <a:solidFill>
                  <a:srgbClr val="000000"/>
                </a:solidFill>
                <a:latin typeface="RFJJBM+SimHei"/>
                <a:cs typeface="RFJJBM+SimHei"/>
              </a:rPr>
              <a:t>标记和对应</a:t>
            </a:r>
            <a:r>
              <a:rPr sz="2400" dirty="0">
                <a:solidFill>
                  <a:srgbClr val="000000"/>
                </a:solidFill>
                <a:latin typeface="THOQVC+Arial-BoldMT"/>
                <a:cs typeface="THOQVC+Arial-BoldMT"/>
              </a:rPr>
              <a:t>Cache</a:t>
            </a:r>
            <a:r>
              <a:rPr sz="2400" spc="10" dirty="0">
                <a:solidFill>
                  <a:srgbClr val="000000"/>
                </a:solidFill>
                <a:latin typeface="RFJJBM+SimHei"/>
                <a:cs typeface="RFJJBM+SimHei"/>
              </a:rPr>
              <a:t>组中每个</a:t>
            </a:r>
            <a:r>
              <a:rPr sz="2400" dirty="0">
                <a:solidFill>
                  <a:srgbClr val="002060"/>
                </a:solidFill>
                <a:latin typeface="THOQVC+Arial-BoldMT"/>
                <a:cs typeface="THOQVC+Arial-BoldMT"/>
              </a:rPr>
              <a:t>Cache</a:t>
            </a:r>
            <a:r>
              <a:rPr sz="2400" spc="10" dirty="0">
                <a:solidFill>
                  <a:srgbClr val="002060"/>
                </a:solidFill>
                <a:latin typeface="RFJJBM+SimHei"/>
                <a:cs typeface="RFJJBM+SimHei"/>
              </a:rPr>
              <a:t>标记</a:t>
            </a:r>
            <a:r>
              <a:rPr sz="2400" spc="10" dirty="0">
                <a:solidFill>
                  <a:srgbClr val="000000"/>
                </a:solidFill>
                <a:latin typeface="RFJJBM+SimHei"/>
                <a:cs typeface="RFJJBM+SimHei"/>
              </a:rPr>
              <a:t>进行比较！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0" y="354081"/>
            <a:ext cx="3803967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Cache结构的表示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Presentation of Cache Organization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01863" y="1301032"/>
            <a:ext cx="618967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三元组：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&lt;Cache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行（块）大小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1267" y="5076272"/>
            <a:ext cx="951230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44546A"/>
                </a:solidFill>
                <a:latin typeface="CITLOR+MicrosoftYaHei"/>
                <a:cs typeface="CITLOR+MicrosoftYaHei"/>
              </a:rPr>
              <a:t>V：有效位，指明是否该Cache行已经与一个主存块建立了映射关系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Tag：标记位，用于区分所有可能映射到该Cache行的多个主存块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1267" y="6222070"/>
            <a:ext cx="424011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6378" y="6173552"/>
            <a:ext cx="476889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CITLOR+MicrosoftYaHei"/>
                <a:cs typeface="CITLOR+MicrosoftYaHei"/>
              </a:rPr>
              <a:t>Data：存放在该Cache行中的数据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9675" y="354081"/>
            <a:ext cx="3048317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访存地址划分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Partition of Memory Address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800" y="1431359"/>
            <a:ext cx="618967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三元组：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&lt;Cache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行（块）大小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" y="2045404"/>
            <a:ext cx="12297411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假设主存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4GB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1KB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，块大小为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16B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，采用</a:t>
            </a:r>
            <a:r>
              <a:rPr sz="2400" dirty="0">
                <a:solidFill>
                  <a:srgbClr val="C00000"/>
                </a:solidFill>
                <a:latin typeface="APUNJS+MicrosoftYaHei-Bold"/>
                <a:cs typeface="APUNJS+MicrosoftYaHei-Bold"/>
              </a:rPr>
              <a:t>直接映射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，</a:t>
            </a: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写出其主存地址格式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332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的结构为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&lt;1KB,</a:t>
            </a:r>
            <a:r>
              <a:rPr sz="2400" spc="-84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16B,</a:t>
            </a:r>
            <a:r>
              <a:rPr sz="2400" spc="-84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1&gt;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40" y="3142684"/>
            <a:ext cx="313372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spc="6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9575" y="3142684"/>
            <a:ext cx="263080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22295" y="3212447"/>
            <a:ext cx="251459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47510" y="3212447"/>
            <a:ext cx="350520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40" y="4047559"/>
            <a:ext cx="24256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块内偏移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offset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02940" y="4047559"/>
            <a:ext cx="4155440" cy="471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16B</a:t>
            </a:r>
            <a:r>
              <a:rPr sz="2400" spc="-241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“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b</a:t>
            </a:r>
            <a:r>
              <a:rPr sz="2400" spc="-769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ꢀlog</a:t>
            </a:r>
            <a:r>
              <a:rPr sz="2650" spc="492" baseline="-20208" dirty="0">
                <a:solidFill>
                  <a:srgbClr val="000000"/>
                </a:solidFill>
                <a:latin typeface="VEPJPK+Cambria"/>
                <a:cs typeface="VEPJPK+Cambria"/>
              </a:rPr>
              <a:t>2</a:t>
            </a:r>
            <a:r>
              <a:rPr sz="2400" spc="224" dirty="0">
                <a:solidFill>
                  <a:srgbClr val="000000"/>
                </a:solidFill>
                <a:latin typeface="VEPJPK+Cambria"/>
                <a:cs typeface="VEPJPK+Cambria"/>
              </a:rPr>
              <a:t>16=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位”，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22290" y="4709434"/>
            <a:ext cx="576498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1ꢁꢂ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40" y="4775904"/>
            <a:ext cx="774573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索引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index</a:t>
            </a:r>
            <a:r>
              <a:rPr sz="2400" spc="3359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spc="12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400" spc="96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行“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q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ꢀlog</a:t>
            </a:r>
            <a:r>
              <a:rPr sz="1000" spc="6544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spc="336" dirty="0">
                <a:solidFill>
                  <a:srgbClr val="000000"/>
                </a:solidFill>
                <a:latin typeface="VEPJPK+Cambria"/>
                <a:cs typeface="VEPJPK+Cambria"/>
              </a:rPr>
              <a:t>=6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位”，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88689" y="4845668"/>
            <a:ext cx="251459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74310" y="4948829"/>
            <a:ext cx="280996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65445" y="5040904"/>
            <a:ext cx="890142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16ꢂ</a:t>
            </a:r>
            <a:r>
              <a:rPr sz="175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440" y="5380424"/>
            <a:ext cx="15113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标记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tag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26740" y="5380424"/>
            <a:ext cx="3559174" cy="46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28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-6=22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</a:t>
            </a:r>
            <a:r>
              <a:rPr sz="2400" spc="229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或</a:t>
            </a:r>
            <a:r>
              <a:rPr sz="2400" spc="169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log</a:t>
            </a:r>
            <a:r>
              <a:rPr sz="2400" spc="181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400" spc="96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</a:p>
          <a:p>
            <a:pPr marL="272034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98540" y="5450187"/>
            <a:ext cx="686434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28</a:t>
            </a:r>
            <a:r>
              <a:rPr sz="1550" spc="1478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0" y="354081"/>
            <a:ext cx="3803967" cy="60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Cache结构的表示</a:t>
            </a:r>
          </a:p>
          <a:p>
            <a:pPr marL="0" marR="0">
              <a:lnSpc>
                <a:spcPts val="1405"/>
              </a:lnSpc>
              <a:spcBef>
                <a:spcPts val="234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Presentation of Cache Organization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84258" y="1410887"/>
            <a:ext cx="618967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三元组：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&lt;Cache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行（块）大小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1267" y="5076272"/>
            <a:ext cx="9512300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V：有效位，指明是否该Cache行已经与一个主存块建立了映射关系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Tag：标记位，用于区分所有可能映射到该Cache行的多个主存块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Data：存放在该Cache行中的数据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247316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直接映射</a:t>
            </a:r>
          </a:p>
          <a:p>
            <a:pPr marL="62598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Direct-mapped Cache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5621" y="354171"/>
            <a:ext cx="2616517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全相联映射</a:t>
            </a:r>
          </a:p>
          <a:p>
            <a:pPr marL="0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Fully Associative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54905" y="552519"/>
            <a:ext cx="618967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三元组：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&lt;Cache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行（块）大小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710" y="1451044"/>
            <a:ext cx="1027747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假设主存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4GB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1KB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，块大小为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16B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，采用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全相联映射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710" y="2048202"/>
            <a:ext cx="424011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5010" y="1999684"/>
            <a:ext cx="373443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APUNJS+MicrosoftYaHei-Bold"/>
                <a:cs typeface="APUNJS+MicrosoftYaHei-Bold"/>
              </a:rPr>
              <a:t>其结构为</a:t>
            </a:r>
            <a:r>
              <a:rPr sz="240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&lt;1KB,</a:t>
            </a:r>
            <a:r>
              <a:rPr sz="2400" spc="-84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16B,</a:t>
            </a:r>
            <a:r>
              <a:rPr sz="2400" spc="-84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44546A"/>
                </a:solidFill>
                <a:latin typeface="WSKIDD+TimesNewRomanPS-BoldMT"/>
                <a:cs typeface="WSKIDD+TimesNewRomanPS-BoldMT"/>
              </a:rPr>
              <a:t>64&gt;</a:t>
            </a:r>
            <a:r>
              <a:rPr sz="2400" dirty="0">
                <a:solidFill>
                  <a:srgbClr val="44546A"/>
                </a:solidFill>
                <a:latin typeface="APUNJS+MicrosoftYaHei-Bold"/>
                <a:cs typeface="APUNJS+MicrosoftYaHei-Bold"/>
              </a:rPr>
              <a:t>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61560" y="3051879"/>
            <a:ext cx="762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28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位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72170" y="3051879"/>
            <a:ext cx="6096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4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位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98725" y="4765109"/>
            <a:ext cx="607314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块内偏移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offset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占“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b</a:t>
            </a:r>
            <a:r>
              <a:rPr sz="2400" spc="-769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ꢀlog</a:t>
            </a:r>
            <a:r>
              <a:rPr sz="2650" spc="492" baseline="-20208" dirty="0">
                <a:solidFill>
                  <a:srgbClr val="000000"/>
                </a:solidFill>
                <a:latin typeface="VEPJPK+Cambria"/>
                <a:cs typeface="VEPJPK+Cambria"/>
              </a:rPr>
              <a:t>2</a:t>
            </a:r>
            <a:r>
              <a:rPr sz="2400" spc="224" dirty="0">
                <a:solidFill>
                  <a:srgbClr val="000000"/>
                </a:solidFill>
                <a:latin typeface="VEPJPK+Cambria"/>
                <a:cs typeface="VEPJPK+Cambria"/>
              </a:rPr>
              <a:t>16=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位”，</a:t>
            </a:r>
          </a:p>
          <a:p>
            <a:pPr marL="342900" marR="0">
              <a:lnSpc>
                <a:spcPts val="3167"/>
              </a:lnSpc>
              <a:spcBef>
                <a:spcPts val="856"/>
              </a:spcBef>
              <a:spcAft>
                <a:spcPts val="0"/>
              </a:spcAft>
            </a:pP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标记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tag(</a:t>
            </a: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主存块号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)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占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28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5621" y="354171"/>
            <a:ext cx="2616517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全相联映射</a:t>
            </a:r>
          </a:p>
          <a:p>
            <a:pPr marL="0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Fully Associative Cache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122237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存储墙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9855" y="862022"/>
            <a:ext cx="13211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Memory Wall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4676" y="354171"/>
            <a:ext cx="304831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4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N路组相联映射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N-way Set Associative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524704"/>
            <a:ext cx="618967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三元组：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&lt;Cache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行（块）大小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,</a:t>
            </a:r>
            <a:r>
              <a:rPr sz="2400" spc="-84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529274"/>
            <a:ext cx="10607675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假设主存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4GB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,Cache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1KB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，块大小为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16B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，采用</a:t>
            </a:r>
            <a:r>
              <a:rPr sz="2400" dirty="0">
                <a:solidFill>
                  <a:srgbClr val="FF0066"/>
                </a:solidFill>
                <a:latin typeface="WSKIDD+TimesNewRomanPS-BoldMT"/>
                <a:cs typeface="WSKIDD+TimesNewRomanPS-BoldMT"/>
              </a:rPr>
              <a:t>2-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路组相联映射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该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的结构为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&lt;1KB,</a:t>
            </a:r>
            <a:r>
              <a:rPr sz="2400" spc="-84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16B,</a:t>
            </a:r>
            <a:r>
              <a:rPr sz="2400" spc="-84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2400" dirty="0">
                <a:solidFill>
                  <a:srgbClr val="002060"/>
                </a:solidFill>
                <a:latin typeface="WSKIDD+TimesNewRomanPS-BoldMT"/>
                <a:cs typeface="WSKIDD+TimesNewRomanPS-BoldMT"/>
              </a:rPr>
              <a:t>2&gt;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626554"/>
            <a:ext cx="3133724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spc="6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-279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主存块数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48175" y="3626554"/>
            <a:ext cx="292036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spc="6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组数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</a:t>
            </a:r>
            <a:r>
              <a:rPr sz="2400" spc="601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 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79495" y="3696317"/>
            <a:ext cx="251459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10075" y="4175194"/>
            <a:ext cx="255460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主存组群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28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/2</a:t>
            </a:r>
            <a:r>
              <a:rPr sz="2350" baseline="25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5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19475" y="4244957"/>
            <a:ext cx="350520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61810" y="4244957"/>
            <a:ext cx="350520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8640" y="4723834"/>
            <a:ext cx="6073140" cy="471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块内偏移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offset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占“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b</a:t>
            </a:r>
            <a:r>
              <a:rPr sz="2400" spc="-769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ꢀlog</a:t>
            </a:r>
            <a:r>
              <a:rPr sz="2650" spc="492" baseline="-20208" dirty="0">
                <a:solidFill>
                  <a:srgbClr val="000000"/>
                </a:solidFill>
                <a:latin typeface="VEPJPK+Cambria"/>
                <a:cs typeface="VEPJPK+Cambria"/>
              </a:rPr>
              <a:t>2</a:t>
            </a:r>
            <a:r>
              <a:rPr sz="2400" spc="224" dirty="0">
                <a:solidFill>
                  <a:srgbClr val="000000"/>
                </a:solidFill>
                <a:latin typeface="VEPJPK+Cambria"/>
                <a:cs typeface="VEPJPK+Cambria"/>
              </a:rPr>
              <a:t>16=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位”，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92315" y="5385709"/>
            <a:ext cx="576498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1ꢁꢂ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8640" y="5452179"/>
            <a:ext cx="845375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索引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index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（也就是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组号）占“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q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spc="-76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ꢀlog</a:t>
            </a:r>
            <a:r>
              <a:rPr sz="1000" spc="6544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spc="336" dirty="0">
                <a:solidFill>
                  <a:srgbClr val="000000"/>
                </a:solidFill>
                <a:latin typeface="VEPJPK+Cambria"/>
                <a:cs typeface="VEPJPK+Cambria"/>
              </a:rPr>
              <a:t>=5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位”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44335" y="5625104"/>
            <a:ext cx="280996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935469" y="5717179"/>
            <a:ext cx="890142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16ꢂ</a:t>
            </a:r>
            <a:r>
              <a:rPr sz="175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1750" dirty="0">
                <a:solidFill>
                  <a:srgbClr val="000000"/>
                </a:solidFill>
                <a:latin typeface="VJGUNQ+Cambria"/>
                <a:cs typeface="VJGUNQ+Cambria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8640" y="6056699"/>
            <a:ext cx="42545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标记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tag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（组群号）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占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23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位。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4676" y="354171"/>
            <a:ext cx="304831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4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N路组相联映射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N-way Set Associative Cache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765" y="188912"/>
            <a:ext cx="11887199" cy="1000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设 cache 的容量为</a:t>
            </a:r>
            <a:r>
              <a:rPr sz="2400" spc="395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块，每块是一个 32 位字(</a:t>
            </a:r>
            <a:r>
              <a:rPr sz="2400" spc="1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)，主存容量是 cache 容量的</a:t>
            </a:r>
          </a:p>
          <a:p>
            <a:pPr marL="0" marR="0">
              <a:lnSpc>
                <a:spcPts val="2400"/>
              </a:lnSpc>
              <a:spcBef>
                <a:spcPts val="1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倍。将主存中这些数据装入 cache 后，cache 各块中的数据内容及相应的标志是什么？</a:t>
            </a:r>
          </a:p>
          <a:p>
            <a:pPr marL="0" marR="0">
              <a:lnSpc>
                <a:spcPts val="2400"/>
              </a:lnSpc>
              <a:spcBef>
                <a:spcPts val="18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（1）全相联映射；（2）直接相联映射；（3）4 路组相联映射。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1000" y="1488827"/>
            <a:ext cx="7353616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cache容量</a:t>
            </a:r>
            <a:r>
              <a:rPr sz="2800" spc="140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2</a:t>
            </a:r>
            <a:r>
              <a:rPr sz="2700" spc="10" baseline="25000" dirty="0">
                <a:solidFill>
                  <a:srgbClr val="002060"/>
                </a:solidFill>
                <a:latin typeface="CPDOQL+SimSun"/>
                <a:cs typeface="CPDOQL+SimSun"/>
              </a:rPr>
              <a:t>14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*4B=2</a:t>
            </a:r>
            <a:r>
              <a:rPr sz="2700" spc="10" baseline="25000" dirty="0">
                <a:solidFill>
                  <a:srgbClr val="002060"/>
                </a:solidFill>
                <a:latin typeface="CPDOQL+SimSun"/>
                <a:cs typeface="CPDOQL+SimSun"/>
              </a:rPr>
              <a:t>16</a:t>
            </a:r>
            <a:r>
              <a:rPr sz="2700" spc="920" baseline="2500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主存容量</a:t>
            </a:r>
            <a:r>
              <a:rPr sz="2800" spc="1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2</a:t>
            </a:r>
            <a:r>
              <a:rPr sz="2700" spc="10" baseline="25000" dirty="0">
                <a:solidFill>
                  <a:srgbClr val="002060"/>
                </a:solidFill>
                <a:latin typeface="CPDOQL+SimSun"/>
                <a:cs typeface="CPDOQL+SimSun"/>
              </a:rPr>
              <a:t>16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*256=2</a:t>
            </a:r>
            <a:r>
              <a:rPr sz="2700" spc="10" baseline="25000" dirty="0">
                <a:solidFill>
                  <a:srgbClr val="002060"/>
                </a:solidFill>
                <a:latin typeface="CPDOQL+SimSun"/>
                <a:cs typeface="CPDOQL+SimSun"/>
              </a:rPr>
              <a:t>24</a:t>
            </a:r>
          </a:p>
          <a:p>
            <a:pPr marL="177800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主存地址 24位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65719" y="2375297"/>
            <a:ext cx="272986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标记</a:t>
            </a:r>
            <a:r>
              <a:rPr sz="1800" spc="98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组索引</a:t>
            </a:r>
            <a:r>
              <a:rPr sz="1800" spc="131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块内地址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2290" y="2404506"/>
            <a:ext cx="272986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区号</a:t>
            </a:r>
            <a:r>
              <a:rPr sz="1800" spc="985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行索引</a:t>
            </a:r>
            <a:r>
              <a:rPr sz="1800" spc="131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块内地址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59915" y="2447051"/>
            <a:ext cx="201802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块号</a:t>
            </a:r>
            <a:r>
              <a:rPr sz="1800" spc="2990" dirty="0">
                <a:solidFill>
                  <a:srgbClr val="00206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2060"/>
                </a:solidFill>
                <a:latin typeface="CPDOQL+SimSun"/>
                <a:cs typeface="CPDOQL+SimSun"/>
              </a:rPr>
              <a:t>块内地址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6960" y="2784861"/>
            <a:ext cx="329882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58970" y="2828042"/>
            <a:ext cx="1235392" cy="405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8</a:t>
            </a:r>
            <a:r>
              <a:rPr sz="2800" spc="293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14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7619" y="2813436"/>
            <a:ext cx="2346007" cy="421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10</a:t>
            </a:r>
            <a:r>
              <a:rPr sz="2800" spc="329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12</a:t>
            </a:r>
            <a:r>
              <a:rPr sz="2800" spc="4185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6210" y="2856617"/>
            <a:ext cx="3264852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spc="10" dirty="0">
                <a:solidFill>
                  <a:srgbClr val="002060"/>
                </a:solidFill>
                <a:latin typeface="RQAPUJ+FangSong"/>
                <a:cs typeface="RQAPUJ+FangSong"/>
              </a:rPr>
              <a:t>各字段位数</a:t>
            </a:r>
            <a:r>
              <a:rPr sz="2400" spc="1200" dirty="0">
                <a:solidFill>
                  <a:srgbClr val="002060"/>
                </a:solidFill>
                <a:latin typeface="RQAPUJ+FangSong"/>
                <a:cs typeface="RQAPUJ+FangSong"/>
              </a:rPr>
              <a:t> </a:t>
            </a: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22</a:t>
            </a:r>
            <a:r>
              <a:rPr sz="2800" spc="4460" dirty="0">
                <a:solidFill>
                  <a:srgbClr val="C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56435" y="3432561"/>
            <a:ext cx="7264082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PDOQL+SimSun"/>
                <a:cs typeface="CPDOQL+SimSun"/>
              </a:rPr>
              <a:t>010004H=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0000 0001 0000 0000 0000 01</a:t>
            </a:r>
            <a:r>
              <a:rPr sz="2800" spc="1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00B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38654" y="4152017"/>
            <a:ext cx="8508364" cy="1246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全相联</a:t>
            </a:r>
            <a:r>
              <a:rPr sz="2800" spc="2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00 0000 0100 0000 0000 0001</a:t>
            </a:r>
            <a:r>
              <a:rPr sz="2800" dirty="0">
                <a:solidFill>
                  <a:srgbClr val="00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=004001H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直接映射</a:t>
            </a:r>
            <a:r>
              <a:rPr sz="2800" spc="1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0000 0001=01H</a:t>
            </a:r>
            <a:r>
              <a:rPr sz="2800" spc="1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800" dirty="0">
                <a:solidFill>
                  <a:srgbClr val="00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第00 0000 0000 0001行</a:t>
            </a:r>
          </a:p>
          <a:p>
            <a:pPr marL="0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4路组相联 0000 0001 00 =004H </a:t>
            </a:r>
            <a:r>
              <a:rPr sz="2800" dirty="0">
                <a:solidFill>
                  <a:srgbClr val="00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第0000 0000 0001组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613585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总结</a:t>
            </a:r>
          </a:p>
          <a:p>
            <a:pPr marL="76568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Summarization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495" y="1450981"/>
            <a:ext cx="8453755" cy="900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Cache结构可通过三元组&lt;SIZE, ASSOC, BLOCKSIZE&gt;描述</a:t>
            </a:r>
          </a:p>
          <a:p>
            <a:pPr marL="457200" marR="0">
              <a:lnSpc>
                <a:spcPts val="2646"/>
              </a:lnSpc>
              <a:spcBef>
                <a:spcPts val="98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SIZE：数据部分的总容量（总字节数）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0695" y="2434971"/>
            <a:ext cx="4138930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ASSOC：相联度（组中的块数）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0695" y="2892171"/>
            <a:ext cx="437324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BLOCKSIZE：一块中所含的字节数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29833" y="3763889"/>
            <a:ext cx="4953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tag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07996" y="3778177"/>
            <a:ext cx="1524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block offset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42758" y="3787702"/>
            <a:ext cx="7239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index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3495" y="3828421"/>
            <a:ext cx="2628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解析访存地址？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06033" y="4405646"/>
            <a:ext cx="296763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63433" y="4405646"/>
            <a:ext cx="296763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89046" y="4405646"/>
            <a:ext cx="296763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12471" y="5379507"/>
            <a:ext cx="4953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tag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38058" y="5395382"/>
            <a:ext cx="3338194" cy="87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2575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block offset</a:t>
            </a:r>
          </a:p>
          <a:p>
            <a:pPr marL="0" marR="0">
              <a:lnSpc>
                <a:spcPts val="1800"/>
              </a:lnSpc>
              <a:spcBef>
                <a:spcPts val="30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log</a:t>
            </a:r>
            <a:r>
              <a:rPr sz="1800" spc="-3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(#. sets)</a:t>
            </a:r>
            <a:r>
              <a:rPr sz="1800" spc="-38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log</a:t>
            </a:r>
            <a:r>
              <a:rPr sz="1800" spc="-3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(BLOCKSIZE)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25396" y="5404907"/>
            <a:ext cx="7239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index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80958" y="6118915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092258" y="6118915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441" y="354171"/>
            <a:ext cx="4781816" cy="60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8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Cache设计中的4个基本问题</a:t>
            </a:r>
          </a:p>
          <a:p>
            <a:pPr marL="0" marR="0">
              <a:lnSpc>
                <a:spcPts val="1405"/>
              </a:lnSpc>
              <a:spcBef>
                <a:spcPts val="235"/>
              </a:spcBef>
              <a:spcAft>
                <a:spcPts val="0"/>
              </a:spcAft>
            </a:pPr>
            <a:r>
              <a:rPr sz="1400" dirty="0">
                <a:solidFill>
                  <a:srgbClr val="595959"/>
                </a:solidFill>
                <a:latin typeface="CPDOQL+SimSun"/>
                <a:cs typeface="CPDOQL+SimSun"/>
              </a:rPr>
              <a:t>4</a:t>
            </a:r>
            <a:r>
              <a:rPr sz="1400" spc="300" dirty="0">
                <a:solidFill>
                  <a:srgbClr val="595959"/>
                </a:solidFill>
                <a:latin typeface="CPDOQL+SimSun"/>
                <a:cs typeface="CPDOQL+SimSun"/>
              </a:rPr>
              <a:t> </a:t>
            </a: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in Cache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145" y="1301910"/>
            <a:ext cx="1775460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一个“块”应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该放置在Cache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的什么位置？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8646" y="1301910"/>
            <a:ext cx="1775459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如果“块”在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Cache中，如何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找到它？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5723" y="2462569"/>
            <a:ext cx="332891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9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放置</a:t>
            </a:r>
            <a:r>
              <a:rPr sz="3700" spc="46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识别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5723" y="4230015"/>
            <a:ext cx="309396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28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写策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替换</a:t>
            </a:r>
            <a:r>
              <a:rPr sz="3700" spc="65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88145" y="5424216"/>
            <a:ext cx="1775460" cy="1031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153" dirty="0">
                <a:solidFill>
                  <a:srgbClr val="000000"/>
                </a:solidFill>
                <a:latin typeface="CPDOQL+SimSun"/>
                <a:cs typeface="CPDOQL+SimSun"/>
              </a:rPr>
              <a:t>当发生miss的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时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，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哪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个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spc="245" dirty="0">
                <a:solidFill>
                  <a:srgbClr val="000000"/>
                </a:solidFill>
                <a:latin typeface="CPDOQL+SimSun"/>
                <a:cs typeface="CPDOQL+SimSun"/>
              </a:rPr>
              <a:t>“块”应该被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替换？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8646" y="5424216"/>
            <a:ext cx="1943734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spc="500" dirty="0">
                <a:solidFill>
                  <a:srgbClr val="000000"/>
                </a:solidFill>
                <a:latin typeface="CPDOQL+SimSun"/>
                <a:cs typeface="CPDOQL+SimSun"/>
              </a:rPr>
              <a:t>•对</a:t>
            </a:r>
            <a:r>
              <a:rPr sz="1700" spc="-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于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操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作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（hit or miss）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应该如何处理？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070150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“块”替换</a:t>
            </a:r>
          </a:p>
          <a:p>
            <a:pPr marL="101333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Block Replacement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040" y="1434039"/>
            <a:ext cx="625792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直接相联Cache不需要替换策略，为什么？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9040" y="2439879"/>
            <a:ext cx="7781926" cy="900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组相联和全相联Cache需要替换策略，常见策略包括：</a:t>
            </a:r>
          </a:p>
          <a:p>
            <a:pPr marL="457200" marR="0">
              <a:lnSpc>
                <a:spcPts val="2646"/>
              </a:lnSpc>
              <a:spcBef>
                <a:spcPts val="98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随机替换（Radom）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6240" y="3423869"/>
            <a:ext cx="257238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先进先出（FIFO）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16240" y="3881069"/>
            <a:ext cx="5838825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近期最少使用（LRU，Least</a:t>
            </a:r>
            <a:r>
              <a:rPr sz="2000" spc="-603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 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Recently</a:t>
            </a:r>
            <a:r>
              <a:rPr sz="2000" spc="-59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 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Used）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0495"/>
            <a:ext cx="7984491" cy="59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5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CPDOQL+SimSun"/>
                <a:cs typeface="CPDOQL+SimSun"/>
              </a:rPr>
              <a:t>Cache近期最久未使用算法(LRU)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10750" y="1333579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7000" y="1805067"/>
            <a:ext cx="13208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  <a:r>
              <a:rPr sz="1800" spc="47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22800" y="180506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75300" y="180506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80200" y="1805067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50150" y="180506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10600" y="1805067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12300" y="1805067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592070" y="2262852"/>
            <a:ext cx="45815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82670" y="2262852"/>
            <a:ext cx="458152" cy="91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2752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11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68507" y="2254914"/>
            <a:ext cx="45815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63870" y="2262852"/>
            <a:ext cx="45815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25907" y="2262852"/>
            <a:ext cx="1377315" cy="1534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2</a:t>
            </a:r>
            <a:r>
              <a:rPr sz="1750" spc="4267" baseline="45000" dirty="0">
                <a:solidFill>
                  <a:srgbClr val="0033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3</a:t>
            </a:r>
          </a:p>
          <a:p>
            <a:pPr marL="0" marR="0">
              <a:lnSpc>
                <a:spcPts val="1800"/>
              </a:lnSpc>
              <a:spcBef>
                <a:spcPts val="2782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3</a:t>
            </a:r>
            <a:r>
              <a:rPr sz="1750" spc="4267" baseline="4500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16</a:t>
            </a:r>
            <a:r>
              <a:rPr sz="1750" baseline="45138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1800"/>
              </a:lnSpc>
              <a:spcBef>
                <a:spcPts val="2782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1</a:t>
            </a:r>
            <a:r>
              <a:rPr sz="1750" spc="4267" baseline="45000" dirty="0">
                <a:solidFill>
                  <a:srgbClr val="0033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93455" y="2262852"/>
            <a:ext cx="34258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4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503093" y="2262852"/>
            <a:ext cx="2654615" cy="356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4</a:t>
            </a:r>
            <a:r>
              <a:rPr sz="1750" baseline="40955" dirty="0">
                <a:solidFill>
                  <a:srgbClr val="003300"/>
                </a:solidFill>
                <a:latin typeface="CPDOQL+SimSun"/>
                <a:cs typeface="CPDOQL+SimSun"/>
              </a:rPr>
              <a:t>1</a:t>
            </a:r>
            <a:r>
              <a:rPr sz="1750" spc="2578" baseline="40955" dirty="0">
                <a:solidFill>
                  <a:srgbClr val="0033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每行</a:t>
            </a:r>
            <a:r>
              <a:rPr sz="20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2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位的计数器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14550" y="2338467"/>
            <a:ext cx="266700" cy="208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1800"/>
              </a:lnSpc>
              <a:spcBef>
                <a:spcPts val="288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311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  <a:p>
            <a:pPr marL="0" marR="0">
              <a:lnSpc>
                <a:spcPts val="1800"/>
              </a:lnSpc>
              <a:spcBef>
                <a:spcPts val="288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568507" y="2879754"/>
            <a:ext cx="45815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63870" y="2871817"/>
            <a:ext cx="458152" cy="9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2</a:t>
            </a:r>
          </a:p>
          <a:p>
            <a:pPr marL="0" marR="0">
              <a:lnSpc>
                <a:spcPts val="1800"/>
              </a:lnSpc>
              <a:spcBef>
                <a:spcPts val="2787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  <a:r>
              <a:rPr sz="1750" baseline="44999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35670" y="2879754"/>
            <a:ext cx="1367790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16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1</a:t>
            </a:r>
            <a:r>
              <a:rPr sz="1750" spc="4192" baseline="45000" dirty="0">
                <a:solidFill>
                  <a:srgbClr val="0033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16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35670" y="3481417"/>
            <a:ext cx="458152" cy="924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19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3</a:t>
            </a:r>
          </a:p>
          <a:p>
            <a:pPr marL="57785" marR="0">
              <a:lnSpc>
                <a:spcPts val="1800"/>
              </a:lnSpc>
              <a:spcBef>
                <a:spcPts val="2837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7</a:t>
            </a:r>
            <a:r>
              <a:rPr sz="1750" baseline="44999" dirty="0">
                <a:solidFill>
                  <a:srgbClr val="0033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503093" y="3489354"/>
            <a:ext cx="344487" cy="925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4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3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1800"/>
              </a:lnSpc>
              <a:spcBef>
                <a:spcPts val="2839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7</a:t>
            </a:r>
            <a:r>
              <a:rPr sz="1750" baseline="45000" dirty="0">
                <a:solidFill>
                  <a:srgbClr val="FF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83693" y="4111972"/>
            <a:ext cx="34258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7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602855" y="4113242"/>
            <a:ext cx="342582" cy="30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7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53665" y="4764335"/>
            <a:ext cx="7265035" cy="611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FF0000"/>
                </a:solidFill>
                <a:latin typeface="CPDOQL+SimSun"/>
                <a:cs typeface="CPDOQL+SimSun"/>
              </a:rPr>
              <a:t>命</a:t>
            </a:r>
            <a:r>
              <a:rPr sz="2000" spc="480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5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替</a:t>
            </a:r>
            <a:r>
              <a:rPr sz="2000" spc="4200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替</a:t>
            </a:r>
            <a:r>
              <a:rPr sz="2000" spc="4800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替</a:t>
            </a:r>
          </a:p>
          <a:p>
            <a:pPr marL="0" marR="0">
              <a:lnSpc>
                <a:spcPts val="2005"/>
              </a:lnSpc>
              <a:spcBef>
                <a:spcPts val="28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FF0000"/>
                </a:solidFill>
                <a:latin typeface="CPDOQL+SimSun"/>
                <a:cs typeface="CPDOQL+SimSun"/>
              </a:rPr>
              <a:t>中</a:t>
            </a:r>
            <a:r>
              <a:rPr sz="2000" spc="480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5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换</a:t>
            </a:r>
            <a:r>
              <a:rPr sz="2000" spc="4200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换</a:t>
            </a:r>
            <a:r>
              <a:rPr sz="2000" spc="4800" dirty="0">
                <a:solidFill>
                  <a:srgbClr val="0000FF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换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5115" y="107543"/>
            <a:ext cx="2945765" cy="54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95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CPDOQL+SimSun"/>
                <a:cs typeface="CPDOQL+SimSun"/>
              </a:rPr>
              <a:t>近似LRU算法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10750" y="377904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7000" y="849391"/>
            <a:ext cx="13208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  <a:r>
              <a:rPr sz="1800" spc="47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05972" y="849391"/>
            <a:ext cx="397827" cy="751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</a:p>
          <a:p>
            <a:pPr marL="0" marR="0">
              <a:lnSpc>
                <a:spcPts val="1800"/>
              </a:lnSpc>
              <a:spcBef>
                <a:spcPts val="2014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75300" y="849391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80200" y="84939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50150" y="849391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10600" y="84939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12300" y="849391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39030" y="116715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69384" y="1273204"/>
            <a:ext cx="227012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175"/>
              </a:lnSpc>
              <a:spcBef>
                <a:spcPts val="351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01335" y="1289079"/>
            <a:ext cx="429577" cy="319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22</a:t>
            </a:r>
            <a:r>
              <a:rPr sz="1750" baseline="52916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63372" y="1294159"/>
            <a:ext cx="1301432" cy="314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127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912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22</a:t>
            </a:r>
            <a:r>
              <a:rPr sz="1800" spc="4518" dirty="0">
                <a:solidFill>
                  <a:srgbClr val="0033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29535" y="1341834"/>
            <a:ext cx="38227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620134" y="1341834"/>
            <a:ext cx="38227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22</a:t>
            </a:r>
          </a:p>
          <a:p>
            <a:pPr marL="0" marR="0">
              <a:lnSpc>
                <a:spcPts val="1800"/>
              </a:lnSpc>
              <a:spcBef>
                <a:spcPts val="3025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14550" y="1382792"/>
            <a:ext cx="266700" cy="208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0</a:t>
            </a:r>
          </a:p>
          <a:p>
            <a:pPr marL="0" marR="0">
              <a:lnSpc>
                <a:spcPts val="1800"/>
              </a:lnSpc>
              <a:spcBef>
                <a:spcPts val="288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800"/>
              </a:lnSpc>
              <a:spcBef>
                <a:spcPts val="311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  <a:p>
            <a:pPr marL="0" marR="0">
              <a:lnSpc>
                <a:spcPts val="1800"/>
              </a:lnSpc>
              <a:spcBef>
                <a:spcPts val="2887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64840" y="137289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79240" y="15176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95240" y="15176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181090" y="15176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095490" y="15176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92440" y="1517679"/>
            <a:ext cx="244157" cy="1161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  <a:p>
            <a:pPr marL="17144" marR="0">
              <a:lnSpc>
                <a:spcPts val="1175"/>
              </a:lnSpc>
              <a:spcBef>
                <a:spcPts val="6444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605972" y="1799619"/>
            <a:ext cx="436880" cy="425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867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1790"/>
              </a:lnSpc>
              <a:spcBef>
                <a:spcPts val="27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03900" y="179961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921500" y="180469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601335" y="1950799"/>
            <a:ext cx="38227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63372" y="1958419"/>
            <a:ext cx="1301432" cy="267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FF0000"/>
                </a:solidFill>
                <a:latin typeface="CPDOQL+SimSun"/>
                <a:cs typeface="CPDOQL+SimSun"/>
              </a:rPr>
              <a:t>11</a:t>
            </a:r>
            <a:r>
              <a:rPr sz="1800" spc="4518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16320" y="25082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95490" y="2508279"/>
            <a:ext cx="227012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150" dirty="0">
                <a:solidFill>
                  <a:srgbClr val="FF00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563870" y="2533362"/>
            <a:ext cx="458152" cy="301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  <a:r>
              <a:rPr sz="1750" baseline="44999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625907" y="2540664"/>
            <a:ext cx="458152" cy="916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1</a:t>
            </a:r>
          </a:p>
          <a:p>
            <a:pPr marL="57785" marR="0">
              <a:lnSpc>
                <a:spcPts val="1800"/>
              </a:lnSpc>
              <a:spcBef>
                <a:spcPts val="2774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7</a:t>
            </a:r>
            <a:r>
              <a:rPr sz="1750" baseline="45000" dirty="0">
                <a:solidFill>
                  <a:srgbClr val="003300"/>
                </a:solidFill>
                <a:latin typeface="CPDOQL+SimSun"/>
                <a:cs typeface="CPDOQL+SimSun"/>
              </a:rPr>
              <a:t>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582535" y="2575322"/>
            <a:ext cx="382269" cy="883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3300"/>
                </a:solidFill>
                <a:latin typeface="CPDOQL+SimSun"/>
                <a:cs typeface="CPDOQL+SimSun"/>
              </a:rPr>
              <a:t>19</a:t>
            </a:r>
          </a:p>
          <a:p>
            <a:pPr marL="57784" marR="0">
              <a:lnSpc>
                <a:spcPts val="1800"/>
              </a:lnSpc>
              <a:spcBef>
                <a:spcPts val="3057"/>
              </a:spcBef>
              <a:spcAft>
                <a:spcPts val="0"/>
              </a:spcAft>
            </a:pPr>
            <a:r>
              <a:rPr sz="1800" dirty="0">
                <a:solidFill>
                  <a:srgbClr val="003300"/>
                </a:solidFill>
                <a:latin typeface="CPDOQL+SimSun"/>
                <a:cs typeface="CPDOQL+SimSun"/>
              </a:rPr>
              <a:t>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653665" y="3808660"/>
            <a:ext cx="5360035" cy="611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FF0000"/>
                </a:solidFill>
                <a:latin typeface="CPDOQL+SimSun"/>
                <a:cs typeface="CPDOQL+SimSun"/>
              </a:rPr>
              <a:t>命</a:t>
            </a:r>
            <a:r>
              <a:rPr sz="2000" spc="480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5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载</a:t>
            </a:r>
            <a:r>
              <a:rPr sz="2000" spc="4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替</a:t>
            </a:r>
          </a:p>
          <a:p>
            <a:pPr marL="0" marR="0">
              <a:lnSpc>
                <a:spcPts val="2005"/>
              </a:lnSpc>
              <a:spcBef>
                <a:spcPts val="282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FF0000"/>
                </a:solidFill>
                <a:latin typeface="CPDOQL+SimSun"/>
                <a:cs typeface="CPDOQL+SimSun"/>
              </a:rPr>
              <a:t>中</a:t>
            </a:r>
            <a:r>
              <a:rPr sz="2000" spc="480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5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入</a:t>
            </a:r>
            <a:r>
              <a:rPr sz="2000" spc="42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FF"/>
                </a:solidFill>
                <a:latin typeface="CPDOQL+SimSun"/>
                <a:cs typeface="CPDOQL+SimSun"/>
              </a:rPr>
              <a:t>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99415" y="4541907"/>
            <a:ext cx="11668760" cy="212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核心思想：跟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踪记录哪些Cache行最近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被访问，而不是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精确地追踪每个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Cache行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的访问时间</a:t>
            </a:r>
            <a:r>
              <a:rPr sz="2800" dirty="0">
                <a:solidFill>
                  <a:srgbClr val="002060"/>
                </a:solidFill>
                <a:latin typeface="CPDOQL+SimSun"/>
                <a:cs typeface="CPDOQL+SimSun"/>
              </a:rPr>
              <a:t>。</a:t>
            </a:r>
          </a:p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QGHFRH+STKaiti"/>
                <a:cs typeface="QGHFRH+STKaiti"/>
              </a:rPr>
              <a:t>这种策略通过简化LRU的实现来减少计算和存储的开销，从而在相联度较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QGHFRH+STKaiti"/>
                <a:cs typeface="QGHFRH+STKaiti"/>
              </a:rPr>
              <a:t>大的情况下提供一种更经济的解决方案。通过首先记录哪一对Cache行最近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QGHFRH+STKaiti"/>
                <a:cs typeface="QGHFRH+STKaiti"/>
              </a:rPr>
              <a:t>被访问，可以在不牺牲太多性能的前提下，有效地管理Cache的替换操作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469594"/>
            <a:ext cx="544068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Cache替换算法都是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硬件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实现的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40" y="1109674"/>
            <a:ext cx="1113154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LRU是基于历史经验的替换策略，较准确地反映了程序的时间局部性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749082"/>
            <a:ext cx="10427970" cy="507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当相联度较大时，LRU的实现代价大，可使用</a:t>
            </a:r>
            <a:r>
              <a:rPr sz="2800" u="sng" dirty="0">
                <a:solidFill>
                  <a:srgbClr val="FF0000"/>
                </a:solidFill>
                <a:latin typeface="APUNJS+MicrosoftYaHei-Bold"/>
                <a:cs typeface="APUNJS+MicrosoftYaHei-Bold"/>
              </a:rPr>
              <a:t>近似LRU替换策略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5839" y="2416502"/>
            <a:ext cx="391864" cy="92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</a:p>
          <a:p>
            <a:pPr marL="0" marR="0">
              <a:lnSpc>
                <a:spcPts val="2663"/>
              </a:lnSpc>
              <a:spcBef>
                <a:spcPts val="1606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3487114"/>
            <a:ext cx="7606665" cy="114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对于更高的相联度，也可以采用随机替换策略</a:t>
            </a:r>
          </a:p>
          <a:p>
            <a:pPr marL="457199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硬件易于实现，代价低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5839" y="4767275"/>
            <a:ext cx="721994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有时候，其性能好于（近似）LRU替换策略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441" y="354171"/>
            <a:ext cx="4781816" cy="60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8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Cache设计中的4个基本问题</a:t>
            </a:r>
          </a:p>
          <a:p>
            <a:pPr marL="0" marR="0">
              <a:lnSpc>
                <a:spcPts val="1405"/>
              </a:lnSpc>
              <a:spcBef>
                <a:spcPts val="235"/>
              </a:spcBef>
              <a:spcAft>
                <a:spcPts val="0"/>
              </a:spcAft>
            </a:pPr>
            <a:r>
              <a:rPr sz="1400" dirty="0">
                <a:solidFill>
                  <a:srgbClr val="595959"/>
                </a:solidFill>
                <a:latin typeface="CPDOQL+SimSun"/>
                <a:cs typeface="CPDOQL+SimSun"/>
              </a:rPr>
              <a:t>4</a:t>
            </a:r>
            <a:r>
              <a:rPr sz="1400" spc="300" dirty="0">
                <a:solidFill>
                  <a:srgbClr val="595959"/>
                </a:solidFill>
                <a:latin typeface="CPDOQL+SimSun"/>
                <a:cs typeface="CPDOQL+SimSun"/>
              </a:rPr>
              <a:t> </a:t>
            </a: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in Cache 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145" y="1301910"/>
            <a:ext cx="1775460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一个“块”应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该放置在Cache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的什么位置？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8646" y="1301910"/>
            <a:ext cx="1775459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204" dirty="0">
                <a:solidFill>
                  <a:srgbClr val="000000"/>
                </a:solidFill>
                <a:latin typeface="CPDOQL+SimSun"/>
                <a:cs typeface="CPDOQL+SimSun"/>
              </a:rPr>
              <a:t>如果“块”在</a:t>
            </a:r>
          </a:p>
          <a:p>
            <a:pPr marL="171450" marR="0">
              <a:lnSpc>
                <a:spcPts val="1705"/>
              </a:lnSpc>
              <a:spcBef>
                <a:spcPts val="334"/>
              </a:spcBef>
              <a:spcAft>
                <a:spcPts val="0"/>
              </a:spcAft>
            </a:pPr>
            <a:r>
              <a:rPr sz="1700" spc="47" dirty="0">
                <a:solidFill>
                  <a:srgbClr val="000000"/>
                </a:solidFill>
                <a:latin typeface="CPDOQL+SimSun"/>
                <a:cs typeface="CPDOQL+SimSun"/>
              </a:rPr>
              <a:t>Cache中，如何</a:t>
            </a:r>
          </a:p>
          <a:p>
            <a:pPr marL="171450" marR="0">
              <a:lnSpc>
                <a:spcPts val="1705"/>
              </a:lnSpc>
              <a:spcBef>
                <a:spcPts val="384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找到它？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5723" y="2462569"/>
            <a:ext cx="332891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9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放置</a:t>
            </a:r>
            <a:r>
              <a:rPr sz="3700" spc="466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识别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5723" y="4230015"/>
            <a:ext cx="3093962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“块”</a:t>
            </a:r>
            <a:r>
              <a:rPr sz="3700" spc="28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写策</a:t>
            </a:r>
          </a:p>
          <a:p>
            <a:pPr marL="234950" marR="0">
              <a:lnSpc>
                <a:spcPts val="3695"/>
              </a:lnSpc>
              <a:spcBef>
                <a:spcPts val="745"/>
              </a:spcBef>
              <a:spcAft>
                <a:spcPts val="0"/>
              </a:spcAft>
            </a:pP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替换</a:t>
            </a:r>
            <a:r>
              <a:rPr sz="3700" spc="6517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700" dirty="0">
                <a:solidFill>
                  <a:srgbClr val="FFFFFF"/>
                </a:solidFill>
                <a:latin typeface="CPDOQL+SimSun"/>
                <a:cs typeface="CPDOQL+SimSun"/>
              </a:rPr>
              <a:t>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88145" y="5424216"/>
            <a:ext cx="1775460" cy="1031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•</a:t>
            </a:r>
            <a:r>
              <a:rPr sz="1700" spc="-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spc="153" dirty="0">
                <a:solidFill>
                  <a:srgbClr val="000000"/>
                </a:solidFill>
                <a:latin typeface="CPDOQL+SimSun"/>
                <a:cs typeface="CPDOQL+SimSun"/>
              </a:rPr>
              <a:t>当发生miss的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时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，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哪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个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spc="245" dirty="0">
                <a:solidFill>
                  <a:srgbClr val="000000"/>
                </a:solidFill>
                <a:latin typeface="CPDOQL+SimSun"/>
                <a:cs typeface="CPDOQL+SimSun"/>
              </a:rPr>
              <a:t>“块”应该被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替换？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8646" y="5424216"/>
            <a:ext cx="1943734" cy="772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5"/>
              </a:lnSpc>
              <a:spcBef>
                <a:spcPts val="0"/>
              </a:spcBef>
              <a:spcAft>
                <a:spcPts val="0"/>
              </a:spcAft>
            </a:pPr>
            <a:r>
              <a:rPr sz="1700" spc="500" dirty="0">
                <a:solidFill>
                  <a:srgbClr val="000000"/>
                </a:solidFill>
                <a:latin typeface="CPDOQL+SimSun"/>
                <a:cs typeface="CPDOQL+SimSun"/>
              </a:rPr>
              <a:t>•对</a:t>
            </a:r>
            <a:r>
              <a:rPr sz="1700" spc="-6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于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写</a:t>
            </a:r>
            <a:r>
              <a:rPr sz="1700" spc="-12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操</a:t>
            </a:r>
            <a:r>
              <a:rPr sz="1700" spc="-11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作</a:t>
            </a:r>
          </a:p>
          <a:p>
            <a:pPr marL="171450" marR="0">
              <a:lnSpc>
                <a:spcPts val="1705"/>
              </a:lnSpc>
              <a:spcBef>
                <a:spcPts val="33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（hit or miss）</a:t>
            </a:r>
          </a:p>
          <a:p>
            <a:pPr marL="171450" marR="0">
              <a:lnSpc>
                <a:spcPts val="1705"/>
              </a:lnSpc>
              <a:spcBef>
                <a:spcPts val="385"/>
              </a:spcBef>
              <a:spcAft>
                <a:spcPts val="0"/>
              </a:spcAft>
            </a:pPr>
            <a:r>
              <a:rPr sz="1700" dirty="0">
                <a:solidFill>
                  <a:srgbClr val="000000"/>
                </a:solidFill>
                <a:latin typeface="CPDOQL+SimSun"/>
                <a:cs typeface="CPDOQL+SimSun"/>
              </a:rPr>
              <a:t>应该如何处理？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36740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存储器层次结构概览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6360" y="862022"/>
            <a:ext cx="32451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Memory Hierarchy：An Overview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4676" y="354171"/>
            <a:ext cx="5249177" cy="650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4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处理“写”操作需要考虑的问题</a:t>
            </a:r>
          </a:p>
          <a:p>
            <a:pPr marL="0" marR="0">
              <a:lnSpc>
                <a:spcPts val="1405"/>
              </a:lnSpc>
              <a:spcBef>
                <a:spcPts val="622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Issues of Handling Write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94685" y="2270022"/>
            <a:ext cx="616458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写命中时，如何更新Cache中的内容？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05685" y="4155680"/>
            <a:ext cx="7942568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写缺失时，是否需要在Cache中分配新的“行”？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7856" y="354171"/>
            <a:ext cx="2064651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06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写命中策略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Hit 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" y="1773624"/>
            <a:ext cx="5052693" cy="135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写直达</a:t>
            </a:r>
            <a:r>
              <a:rPr sz="2400" spc="-31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（WT,</a:t>
            </a:r>
            <a:r>
              <a:rPr sz="2400" spc="33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Write Through）</a:t>
            </a:r>
          </a:p>
          <a:p>
            <a:pPr marL="457200" marR="0">
              <a:lnSpc>
                <a:spcPts val="2646"/>
              </a:lnSpc>
              <a:spcBef>
                <a:spcPts val="98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spc="27" dirty="0">
                <a:solidFill>
                  <a:srgbClr val="000000"/>
                </a:solidFill>
                <a:latin typeface="CITLOR+MicrosoftYaHei"/>
                <a:cs typeface="CITLOR+MicrosoftYaHei"/>
              </a:rPr>
              <a:t>信息被同时写入Cache行和下一级存</a:t>
            </a:r>
          </a:p>
          <a:p>
            <a:pPr marL="800099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储的对应块中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" y="3693864"/>
            <a:ext cx="5052695" cy="1815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写回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（WB, Write Back）</a:t>
            </a:r>
          </a:p>
          <a:p>
            <a:pPr marL="457200" marR="0">
              <a:lnSpc>
                <a:spcPts val="2646"/>
              </a:lnSpc>
              <a:spcBef>
                <a:spcPts val="98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spc="27" dirty="0">
                <a:solidFill>
                  <a:srgbClr val="000000"/>
                </a:solidFill>
                <a:latin typeface="CITLOR+MicrosoftYaHei"/>
                <a:cs typeface="CITLOR+MicrosoftYaHei"/>
              </a:rPr>
              <a:t>信息仅写入Cache行中，被改写的行</a:t>
            </a:r>
          </a:p>
          <a:p>
            <a:pPr marL="800099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spc="19" dirty="0">
                <a:solidFill>
                  <a:srgbClr val="000000"/>
                </a:solidFill>
                <a:latin typeface="CITLOR+MicrosoftYaHei"/>
                <a:cs typeface="CITLOR+MicrosoftYaHei"/>
              </a:rPr>
              <a:t>只有被替换时才写回下一级存储的对</a:t>
            </a:r>
          </a:p>
          <a:p>
            <a:pPr marL="800099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应块中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559610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写直达</a:t>
            </a:r>
          </a:p>
          <a:p>
            <a:pPr marL="2259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Through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8327" y="2361810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1160" y="3538670"/>
            <a:ext cx="28956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下一级存储（主存）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247825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写回</a:t>
            </a:r>
          </a:p>
          <a:p>
            <a:pPr marL="34658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Back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33075" y="2361810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25765" y="2912255"/>
            <a:ext cx="2286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块替换触发写回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51417" y="3405968"/>
            <a:ext cx="3505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下一级存储（主存储器）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247825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写回</a:t>
            </a:r>
          </a:p>
          <a:p>
            <a:pPr marL="34658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Back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495" y="2168734"/>
            <a:ext cx="991997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Cache每一行都对应一个“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脏位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”(D)：当某行被写时，其脏位置“1”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87377" y="3413909"/>
            <a:ext cx="591356" cy="26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sz="1600" spc="-41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TAG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18266" y="4052338"/>
            <a:ext cx="711345" cy="26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tag</a:t>
            </a:r>
            <a:r>
              <a:rPr sz="1600" spc="-561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 </a:t>
            </a:r>
            <a:r>
              <a:rPr sz="16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bit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0498" y="4052249"/>
            <a:ext cx="298685" cy="26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B050"/>
                </a:solidFill>
                <a:latin typeface="WSKIDD+TimesNewRomanPS-BoldMT"/>
                <a:cs typeface="WSKIDD+TimesNewRomanPS-BoldMT"/>
              </a:rPr>
              <a:t>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4713" y="4052338"/>
            <a:ext cx="580625" cy="26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LRU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71715" y="4045810"/>
            <a:ext cx="298685" cy="262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WSKIDD+TimesNewRomanPS-BoldMT"/>
                <a:cs typeface="WSKIDD+TimesNewRomanPS-BoldMT"/>
              </a:rPr>
              <a:t>V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3495" y="4729054"/>
            <a:ext cx="933450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当一个脏行被替换时，需要将整个行写入下一级存储（“写回”）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808605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写直通 vs 写回</a:t>
            </a:r>
          </a:p>
          <a:p>
            <a:pPr marL="142608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WT vs WB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495" y="1283823"/>
            <a:ext cx="23241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写回的优点：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0695" y="1810613"/>
            <a:ext cx="379793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完成写操作（写单字）速度快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0695" y="2267813"/>
            <a:ext cx="7838439" cy="83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对同一Cache行的多次写操作只会引发对下一级存储的一次写操作</a:t>
            </a:r>
          </a:p>
          <a:p>
            <a:pPr marL="0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对下一次存储（特别是主存）的访存压力小，带宽利用率高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3495" y="3204063"/>
            <a:ext cx="23241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写回的缺点：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00695" y="3730853"/>
            <a:ext cx="581469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实现代价高、破坏了数据一致性（coherence）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43495" y="4209903"/>
            <a:ext cx="2628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写直通的优点：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0695" y="4736693"/>
            <a:ext cx="9385935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易于实现；读缺失处理简单，代价低，不需写回下一级存储；保持了数据一致性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43495" y="5215743"/>
            <a:ext cx="23241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写直通缺点：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00695" y="5742533"/>
            <a:ext cx="201993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写操作速度慢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00695" y="6199733"/>
            <a:ext cx="709993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对下一级存储（特别是主存）的访存压力大，带宽利用率低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51990" y="184279"/>
            <a:ext cx="8382635" cy="40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0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Write Through</a:t>
            </a:r>
            <a:r>
              <a:rPr sz="2900" dirty="0">
                <a:solidFill>
                  <a:srgbClr val="000000"/>
                </a:solidFill>
                <a:latin typeface="CPDOQL+SimSun"/>
                <a:cs typeface="CPDOQL+SimSun"/>
              </a:rPr>
              <a:t>（写直达）中的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Write Buffer</a:t>
            </a:r>
            <a:r>
              <a:rPr sz="2900" dirty="0">
                <a:solidFill>
                  <a:srgbClr val="000000"/>
                </a:solidFill>
                <a:latin typeface="CPDOQL+SimSun"/>
                <a:cs typeface="CPDOQL+SimSun"/>
              </a:rPr>
              <a:t>（写缓冲）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4945" y="1197371"/>
            <a:ext cx="72898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0937" y="1313244"/>
            <a:ext cx="102896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THOQVC+Arial-BoldMT"/>
                <a:cs typeface="THOQVC+Arial-BoldMT"/>
              </a:rPr>
              <a:t>Memory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81020" y="1332309"/>
            <a:ext cx="49784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0000"/>
                </a:solidFill>
                <a:latin typeface="CPDOQL+SimSun"/>
                <a:cs typeface="CPDOQL+SimSun"/>
              </a:rPr>
              <a:t>CPU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56194" y="1352946"/>
            <a:ext cx="61340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000000"/>
                </a:solidFill>
                <a:latin typeface="CPDOQL+SimSun"/>
                <a:cs typeface="CPDOQL+SimSun"/>
              </a:rPr>
              <a:t>DRAM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30937" y="1573594"/>
            <a:ext cx="124466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u="sng" dirty="0">
                <a:solidFill>
                  <a:srgbClr val="000000"/>
                </a:solidFill>
                <a:latin typeface="THOQVC+Arial-BoldMT"/>
                <a:cs typeface="THOQVC+Arial-BoldMT"/>
              </a:rPr>
              <a:t>Controller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25695" y="2052399"/>
            <a:ext cx="147955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0000"/>
                </a:solidFill>
                <a:latin typeface="CPDOQL+SimSun"/>
                <a:cs typeface="CPDOQL+SimSun"/>
              </a:rPr>
              <a:t>Write</a:t>
            </a:r>
            <a:r>
              <a:rPr sz="1800" spc="-440" dirty="0">
                <a:solidFill>
                  <a:srgbClr val="FF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FF0000"/>
                </a:solidFill>
                <a:latin typeface="CPDOQL+SimSun"/>
                <a:cs typeface="CPDOQL+SimSun"/>
              </a:rPr>
              <a:t>Buffer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71243" y="2379642"/>
            <a:ext cx="7086601" cy="3594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在 Cache 和 Memory之间加一个Write Buffer</a:t>
            </a:r>
          </a:p>
          <a:p>
            <a:pPr marL="457200" marR="0">
              <a:lnSpc>
                <a:spcPts val="2681"/>
              </a:lnSpc>
              <a:spcBef>
                <a:spcPts val="433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CPU同时写数据到Cache和Write Buffer</a:t>
            </a:r>
          </a:p>
          <a:p>
            <a:pPr marL="457200" marR="0">
              <a:lnSpc>
                <a:spcPts val="2681"/>
              </a:lnSpc>
              <a:spcBef>
                <a:spcPts val="483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Memory controller（存控）将缓冲内容写主存</a:t>
            </a:r>
          </a:p>
          <a:p>
            <a:pPr marL="0" marR="0">
              <a:lnSpc>
                <a:spcPts val="2681"/>
              </a:lnSpc>
              <a:spcBef>
                <a:spcPts val="48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Write buffer (写缓冲) 是一个FIFO队列</a:t>
            </a:r>
          </a:p>
          <a:p>
            <a:pPr marL="457200" marR="0">
              <a:lnSpc>
                <a:spcPts val="2681"/>
              </a:lnSpc>
              <a:spcBef>
                <a:spcPts val="433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一般有4项</a:t>
            </a:r>
          </a:p>
          <a:p>
            <a:pPr marL="457200" marR="0">
              <a:lnSpc>
                <a:spcPts val="2681"/>
              </a:lnSpc>
              <a:spcBef>
                <a:spcPts val="483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在存数频率不 高时效果好</a:t>
            </a:r>
          </a:p>
          <a:p>
            <a:pPr marL="0" marR="0">
              <a:lnSpc>
                <a:spcPts val="2681"/>
              </a:lnSpc>
              <a:spcBef>
                <a:spcPts val="48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最棘手的问题</a:t>
            </a:r>
          </a:p>
          <a:p>
            <a:pPr marL="457200" marR="0">
              <a:lnSpc>
                <a:spcPts val="2681"/>
              </a:lnSpc>
              <a:spcBef>
                <a:spcPts val="433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当频繁写时，易使写缓存饱和，发生阻塞</a:t>
            </a:r>
          </a:p>
          <a:p>
            <a:pPr marL="0" marR="0">
              <a:lnSpc>
                <a:spcPts val="2681"/>
              </a:lnSpc>
              <a:spcBef>
                <a:spcPts val="48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如何解决写缓冲饱和？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28443" y="5997238"/>
            <a:ext cx="2667000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C3300"/>
                </a:solidFill>
                <a:latin typeface="VRNWFG+ArialMT"/>
                <a:cs typeface="VRNWFG+ArialMT"/>
              </a:rPr>
              <a:t>•</a:t>
            </a:r>
            <a:r>
              <a:rPr sz="2400" spc="293" dirty="0">
                <a:solidFill>
                  <a:srgbClr val="CC3300"/>
                </a:solidFill>
                <a:latin typeface="VRNWFG+ArialMT"/>
                <a:cs typeface="VRNWFG+ArialMT"/>
              </a:rPr>
              <a:t> </a:t>
            </a:r>
            <a:r>
              <a:rPr sz="2400" dirty="0">
                <a:solidFill>
                  <a:srgbClr val="CC3300"/>
                </a:solidFill>
                <a:latin typeface="CPDOQL+SimSun"/>
                <a:cs typeface="CPDOQL+SimSun"/>
              </a:rPr>
              <a:t>加一个二级Cache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8016" y="354171"/>
            <a:ext cx="2054491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90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写缺失策略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Miss 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50" y="2190584"/>
            <a:ext cx="547560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写分配</a:t>
            </a:r>
            <a:r>
              <a:rPr sz="2800" spc="-36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（WA</a:t>
            </a:r>
            <a:r>
              <a:rPr sz="2800" spc="-734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, Write Allocate）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4950" y="2808814"/>
            <a:ext cx="869632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发生写缺失后，将相应主存块调入到Cache中，再完成写操作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7750" y="3836504"/>
            <a:ext cx="658876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写不分配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（WN, Write-No-Allocate）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4950" y="4454734"/>
            <a:ext cx="659129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发生写缺失后，不调入主存块，直接更新主存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7541" y="354171"/>
            <a:ext cx="164496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8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写分配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 Allocate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0884" y="1354130"/>
            <a:ext cx="1066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6529" y="2367372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9614" y="3441693"/>
            <a:ext cx="3505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下一级存储（主存储器）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986965" cy="61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写不分配</a:t>
            </a:r>
          </a:p>
          <a:p>
            <a:pPr marL="18148" marR="0">
              <a:lnSpc>
                <a:spcPts val="1405"/>
              </a:lnSpc>
              <a:spcBef>
                <a:spcPts val="31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Write-No-Allocate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915" y="1468748"/>
            <a:ext cx="10668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0915" y="2347052"/>
            <a:ext cx="9139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43988" y="3454710"/>
            <a:ext cx="3505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下一级存储（主存储器）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367404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存储器层次架构参数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2545" y="862022"/>
            <a:ext cx="302926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Memory Hierarchy：Parameter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25625" y="1603771"/>
            <a:ext cx="994410" cy="52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名称</a:t>
            </a:r>
          </a:p>
          <a:p>
            <a:pPr marL="383539" marR="0">
              <a:lnSpc>
                <a:spcPts val="1800"/>
              </a:lnSpc>
              <a:spcBef>
                <a:spcPts val="254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大小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64005" y="2401331"/>
            <a:ext cx="107061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实现技术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3845" y="2709306"/>
            <a:ext cx="1070610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访问时间</a:t>
            </a:r>
          </a:p>
          <a:p>
            <a:pPr marL="382904" marR="0">
              <a:lnSpc>
                <a:spcPts val="1685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带宽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09165" y="3231276"/>
            <a:ext cx="917575" cy="60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管理者</a:t>
            </a:r>
          </a:p>
          <a:p>
            <a:pPr marL="0" marR="0">
              <a:lnSpc>
                <a:spcPts val="1800"/>
              </a:lnSpc>
              <a:spcBef>
                <a:spcPts val="86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后备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29915" y="4169172"/>
            <a:ext cx="107061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访问类型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56835" y="4169172"/>
            <a:ext cx="61087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容量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22160" y="4169172"/>
            <a:ext cx="61086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延时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87485" y="4169172"/>
            <a:ext cx="610869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spc="10" dirty="0">
                <a:solidFill>
                  <a:srgbClr val="2F5597"/>
                </a:solidFill>
                <a:latin typeface="CPDOQL+SimSun"/>
                <a:cs typeface="CPDOQL+SimSun"/>
              </a:rPr>
              <a:t>带宽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574215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总结</a:t>
            </a:r>
          </a:p>
          <a:p>
            <a:pPr marL="37198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Summarization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495" y="1450981"/>
            <a:ext cx="9305926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使用写回策略的Cache比采用写直达策略在是实现层面要复杂的多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采用写直达，写Cache和读标记可以同时进行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0695" y="2548260"/>
            <a:ext cx="625792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采用写回，写Cache和读标记需要两个周期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495" y="3645541"/>
            <a:ext cx="696721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可通过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写缓冲（Write</a:t>
            </a:r>
            <a:r>
              <a:rPr sz="2400" spc="-726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Buffer）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机制降低写代价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3495" y="4194180"/>
            <a:ext cx="9841230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通常，写分配与写回一起使用，称为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写回写分配（WBWA）</a:t>
            </a:r>
          </a:p>
          <a:p>
            <a:pPr marL="36322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(</a:t>
            </a:r>
            <a:r>
              <a:rPr sz="2400" spc="-72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写回</a:t>
            </a:r>
            <a:r>
              <a:rPr sz="2400" spc="-72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 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脏位，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写缺失后，将相应主存块调入到Cache中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)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通常，写不分配与写直达一起使用，称为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写直达写不分配（WTWN）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451358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高速缓冲存储器（Cache）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007" y="862098"/>
            <a:ext cx="673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945" y="2273330"/>
            <a:ext cx="2439035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Cache综述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7945" y="3314730"/>
            <a:ext cx="3658235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Cache性能的量化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Cache性能的优化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526669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高速缓冲存储器（Cache）缺失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007" y="862098"/>
            <a:ext cx="673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2018359"/>
            <a:ext cx="11000740" cy="1547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2800" spc="-305" dirty="0">
                <a:solidFill>
                  <a:srgbClr val="0055D2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1F4E79"/>
                </a:solidFill>
                <a:latin typeface="CITLOR+MicrosoftYaHei"/>
                <a:cs typeface="CITLOR+MicrosoftYaHei"/>
              </a:rPr>
              <a:t>强制缺失：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第一次访问相应cache块，cache中肯定没有该cache块</a:t>
            </a:r>
          </a:p>
          <a:p>
            <a:pPr marL="0" marR="0">
              <a:lnSpc>
                <a:spcPts val="3688"/>
              </a:lnSpc>
              <a:spcBef>
                <a:spcPts val="4511"/>
              </a:spcBef>
              <a:spcAft>
                <a:spcPts val="0"/>
              </a:spcAft>
            </a:pPr>
            <a:r>
              <a:rPr sz="2800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2800" spc="-305" dirty="0">
                <a:solidFill>
                  <a:srgbClr val="0055D2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1F4E79"/>
                </a:solidFill>
                <a:latin typeface="CITLOR+MicrosoftYaHei"/>
                <a:cs typeface="CITLOR+MicrosoftYaHei"/>
              </a:rPr>
              <a:t>容量缺失：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cache块被移除后又被访问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4101159"/>
            <a:ext cx="11407141" cy="1547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2800" spc="-305" dirty="0">
                <a:solidFill>
                  <a:srgbClr val="0055D2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1F4E79"/>
                </a:solidFill>
                <a:latin typeface="CITLOR+MicrosoftYaHei"/>
                <a:cs typeface="CITLOR+MicrosoftYaHei"/>
              </a:rPr>
              <a:t>冲突缺失：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重复访问多个cache，不同块由于Index相同进行相互替换</a:t>
            </a:r>
          </a:p>
          <a:p>
            <a:pPr marL="0" marR="0">
              <a:lnSpc>
                <a:spcPts val="3688"/>
              </a:lnSpc>
              <a:spcBef>
                <a:spcPts val="4511"/>
              </a:spcBef>
              <a:spcAft>
                <a:spcPts val="0"/>
              </a:spcAft>
            </a:pPr>
            <a:r>
              <a:rPr sz="2800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2800" spc="-305" dirty="0">
                <a:solidFill>
                  <a:srgbClr val="0055D2"/>
                </a:solidFill>
                <a:latin typeface="Liberation Mono"/>
                <a:cs typeface="Liberation Mono"/>
              </a:rPr>
              <a:t> </a:t>
            </a:r>
            <a:r>
              <a:rPr sz="2800" dirty="0">
                <a:solidFill>
                  <a:srgbClr val="1F4E79"/>
                </a:solidFill>
                <a:latin typeface="CITLOR+MicrosoftYaHei"/>
                <a:cs typeface="CITLOR+MicrosoftYaHei"/>
              </a:rPr>
              <a:t>访存缺失代价会影响机器整体性能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5444490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平均访存时间（AMAT）（</a:t>
            </a:r>
            <a:r>
              <a:rPr sz="2800" spc="165" dirty="0">
                <a:solidFill>
                  <a:srgbClr val="C00000"/>
                </a:solidFill>
                <a:latin typeface="CPDOQL+SimSun"/>
                <a:cs typeface="CPDOQL+SimSun"/>
              </a:rPr>
              <a:t>动画</a:t>
            </a:r>
            <a:r>
              <a:rPr sz="2800" dirty="0">
                <a:solidFill>
                  <a:srgbClr val="262626"/>
                </a:solidFill>
                <a:latin typeface="CPDOQL+SimSun"/>
                <a:cs typeface="CPDOQL+SimSun"/>
              </a:rPr>
              <a:t>）</a:t>
            </a:r>
          </a:p>
          <a:p>
            <a:pPr marL="77838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Average Memory Access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2695" y="868928"/>
            <a:ext cx="142557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总访存时间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0510" y="1037571"/>
            <a:ext cx="1018000" cy="336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50"/>
              </a:lnSpc>
              <a:spcBef>
                <a:spcPts val="0"/>
              </a:spcBef>
              <a:spcAft>
                <a:spcPts val="0"/>
              </a:spcAft>
            </a:pPr>
            <a:r>
              <a:rPr sz="2000" spc="-31" dirty="0">
                <a:solidFill>
                  <a:srgbClr val="000000"/>
                </a:solidFill>
                <a:latin typeface="VEPJPK+Cambria"/>
                <a:cs typeface="VEPJPK+Cambria"/>
              </a:rPr>
              <a:t>AMAT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49695" y="1236593"/>
            <a:ext cx="117094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访存次数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938270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平均访存时间（AMAT）</a:t>
            </a:r>
          </a:p>
          <a:p>
            <a:pPr marL="77838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Average Memory Access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1890077"/>
            <a:ext cx="10050780" cy="946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9080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H命中率</a:t>
            </a:r>
            <a:r>
              <a:rPr sz="2400" spc="36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F缺失率=1-H</a:t>
            </a:r>
            <a:r>
              <a:rPr sz="2400" spc="24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命中时间T</a:t>
            </a:r>
            <a:r>
              <a:rPr sz="2350" baseline="-19999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  <a:p>
            <a:pPr marL="0" marR="0">
              <a:lnSpc>
                <a:spcPts val="2400"/>
              </a:lnSpc>
              <a:spcBef>
                <a:spcPts val="198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不命中开销T</a:t>
            </a:r>
            <a:r>
              <a:rPr sz="2400" spc="-41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：从向M</a:t>
            </a:r>
            <a:r>
              <a:rPr sz="2400" spc="-41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发出访问请求到把整个数据块调入M</a:t>
            </a:r>
            <a:r>
              <a:rPr sz="2400" spc="-41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中所需的时间。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2840" y="2645965"/>
            <a:ext cx="251459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CPDOQL+SimSun"/>
                <a:cs typeface="CPDOQL+SimSun"/>
              </a:rPr>
              <a:t>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68700" y="2645965"/>
            <a:ext cx="251459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CPDOQL+SimSun"/>
                <a:cs typeface="CPDOQL+SimSun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92160" y="2645965"/>
            <a:ext cx="251459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00"/>
                </a:solidFill>
                <a:latin typeface="CPDOQL+SimSun"/>
                <a:cs typeface="CPDOQL+SimSun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7075" y="3449389"/>
            <a:ext cx="4469028" cy="473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不命中时的访问时间为：T</a:t>
            </a:r>
            <a:r>
              <a:rPr sz="2350" baseline="-19999" dirty="0">
                <a:solidFill>
                  <a:srgbClr val="000000"/>
                </a:solidFill>
                <a:latin typeface="CITLOR+MicrosoftYaHei"/>
                <a:cs typeface="CITLOR+MicrosoftYaHei"/>
              </a:rPr>
              <a:t>1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＋T</a:t>
            </a:r>
            <a:r>
              <a:rPr sz="2350" baseline="-19999" dirty="0">
                <a:solidFill>
                  <a:srgbClr val="000000"/>
                </a:solidFill>
                <a:latin typeface="CITLOR+MicrosoftYaHei"/>
                <a:cs typeface="CITLOR+MicrosoftYaHei"/>
              </a:rPr>
              <a:t>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12215" y="4215664"/>
            <a:ext cx="6875144" cy="45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spc="-41" dirty="0">
                <a:solidFill>
                  <a:srgbClr val="000000"/>
                </a:solidFill>
                <a:latin typeface="VEPJPK+Cambria"/>
                <a:cs typeface="VEPJPK+Cambria"/>
              </a:rPr>
              <a:t>AMAT</a:t>
            </a:r>
            <a:r>
              <a:rPr sz="24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＝命中次数*命中时间+缺失次数*缺失代价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77745" y="4607629"/>
            <a:ext cx="9126438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=（命中次数/总次数）*命中时间+（缺失次数/总次数）*缺失代价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80285" y="4969839"/>
            <a:ext cx="511556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=</a:t>
            </a:r>
            <a:r>
              <a:rPr sz="2800" spc="-11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HT</a:t>
            </a:r>
            <a:r>
              <a:rPr sz="2800" spc="-562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＋（1－H）（T</a:t>
            </a:r>
            <a:r>
              <a:rPr sz="2800" spc="-561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＋T</a:t>
            </a:r>
            <a:r>
              <a:rPr sz="2800" spc="188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）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77234" y="5171307"/>
            <a:ext cx="295335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30900" y="5171307"/>
            <a:ext cx="295335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0990" y="5171307"/>
            <a:ext cx="390738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328545" y="5361000"/>
            <a:ext cx="313413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＝</a:t>
            </a:r>
            <a:r>
              <a:rPr sz="2800" spc="-845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T</a:t>
            </a:r>
            <a:r>
              <a:rPr sz="2800" spc="-561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＋（1－H）T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12440" y="5562467"/>
            <a:ext cx="295335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10505" y="5562467"/>
            <a:ext cx="390738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42440" y="5744539"/>
            <a:ext cx="323319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或</a:t>
            </a:r>
            <a:r>
              <a:rPr sz="2800" spc="-845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spc="-41" dirty="0">
                <a:solidFill>
                  <a:srgbClr val="000000"/>
                </a:solidFill>
                <a:latin typeface="VEPJPK+Cambria"/>
                <a:cs typeface="VEPJPK+Cambria"/>
              </a:rPr>
              <a:t>AMAT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＝</a:t>
            </a:r>
            <a:r>
              <a:rPr sz="2800" spc="-845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T</a:t>
            </a:r>
            <a:r>
              <a:rPr sz="2800" spc="-561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2800" spc="19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＋FT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00170" y="5946007"/>
            <a:ext cx="295335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3460" y="5946007"/>
            <a:ext cx="390738" cy="34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938270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平均访存时间（AMAT）</a:t>
            </a:r>
          </a:p>
          <a:p>
            <a:pPr marL="77838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Average Memory Access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9415" y="1309214"/>
            <a:ext cx="6105827" cy="61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66"/>
                </a:solidFill>
                <a:latin typeface="TEVWTH+MS-Mincho"/>
                <a:cs typeface="TEVWTH+MS-Mincho"/>
              </a:rPr>
              <a:t>缺失率</a:t>
            </a:r>
            <a:r>
              <a:rPr sz="3200" dirty="0">
                <a:solidFill>
                  <a:srgbClr val="000000"/>
                </a:solidFill>
                <a:latin typeface="VEPJPK+Cambria"/>
                <a:cs typeface="VEPJPK+Cambria"/>
              </a:rPr>
              <a:t>ꢀF</a:t>
            </a:r>
            <a:r>
              <a:rPr sz="32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、</a:t>
            </a:r>
            <a:r>
              <a:rPr sz="3200" dirty="0">
                <a:solidFill>
                  <a:srgbClr val="000000"/>
                </a:solidFill>
                <a:latin typeface="TEVWTH+MS-Mincho"/>
                <a:cs typeface="TEVWTH+MS-Mincho"/>
              </a:rPr>
              <a:t>命中率</a:t>
            </a:r>
            <a:r>
              <a:rPr sz="3200" dirty="0">
                <a:solidFill>
                  <a:srgbClr val="000000"/>
                </a:solidFill>
                <a:latin typeface="VEPJPK+Cambria"/>
                <a:cs typeface="VEPJPK+Cambria"/>
              </a:rPr>
              <a:t>H</a:t>
            </a:r>
            <a:r>
              <a:rPr sz="3200" dirty="0">
                <a:solidFill>
                  <a:srgbClr val="000000"/>
                </a:solidFill>
                <a:latin typeface="TEVWTH+MS-Mincho"/>
                <a:cs typeface="TEVWTH+MS-Mincho"/>
              </a:rPr>
              <a:t>、</a:t>
            </a:r>
            <a:r>
              <a:rPr sz="32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缺失代价T</a:t>
            </a:r>
            <a:r>
              <a:rPr sz="3100" baseline="-19999" dirty="0">
                <a:solidFill>
                  <a:srgbClr val="000000"/>
                </a:solidFill>
                <a:latin typeface="CITLOR+MicrosoftYaHei"/>
                <a:cs typeface="CITLOR+MicrosoftYaHei"/>
              </a:rPr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7700" y="2627734"/>
            <a:ext cx="5394548" cy="641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1"/>
              </a:lnSpc>
              <a:spcBef>
                <a:spcPts val="0"/>
              </a:spcBef>
              <a:spcAft>
                <a:spcPts val="0"/>
              </a:spcAft>
            </a:pPr>
            <a:r>
              <a:rPr sz="3600" spc="-57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AMAT＝</a:t>
            </a:r>
            <a:r>
              <a:rPr sz="3600" spc="-1034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T</a:t>
            </a:r>
            <a:r>
              <a:rPr sz="3600" spc="-717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＋（1－H）T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4335" y="2888492"/>
            <a:ext cx="335670" cy="43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8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89480" y="3121129"/>
            <a:ext cx="4308063" cy="641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51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或</a:t>
            </a:r>
            <a:r>
              <a:rPr sz="3600" spc="-109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spc="-7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AMAT</a:t>
            </a:r>
            <a:r>
              <a:rPr sz="3600" spc="-1397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＝</a:t>
            </a:r>
            <a:r>
              <a:rPr sz="3600" spc="-109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T</a:t>
            </a:r>
            <a:r>
              <a:rPr sz="3600" spc="-717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 </a:t>
            </a:r>
            <a:r>
              <a:rPr sz="3600" spc="23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＋FT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57470" y="3381887"/>
            <a:ext cx="335670" cy="43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8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44920" y="3381887"/>
            <a:ext cx="457996" cy="43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88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D60093"/>
                </a:solidFill>
                <a:latin typeface="APUNJS+MicrosoftYaHei-Bold"/>
                <a:cs typeface="APUNJS+MicrosoftYaHei-Bold"/>
              </a:rPr>
              <a:t>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082992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例题1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3135" y="1157674"/>
            <a:ext cx="11085196" cy="2058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17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处理器时钟周期的时间为1ns，缺失率为1%，一级cache的访问时间为1个时钟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81" dirty="0">
                <a:solidFill>
                  <a:srgbClr val="000000"/>
                </a:solidFill>
                <a:latin typeface="CITLOR+MicrosoftYaHei"/>
                <a:cs typeface="CITLOR+MicrosoftYaHei"/>
              </a:rPr>
              <a:t>周期，Cache行大小为64B。主存访问延迟为100ns，主存带宽为8GB/s（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？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B/ns）。假设读操作和写操作的缺失代价相同，请计算AMAT 。</a:t>
            </a:r>
          </a:p>
          <a:p>
            <a:pPr marL="1641906" marR="0">
              <a:lnSpc>
                <a:spcPts val="2813"/>
              </a:lnSpc>
              <a:spcBef>
                <a:spcPts val="129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AMATꢀ=ꢀ</a:t>
            </a:r>
            <a:r>
              <a:rPr sz="2400" dirty="0">
                <a:solidFill>
                  <a:srgbClr val="0066FF"/>
                </a:solidFill>
                <a:latin typeface="CPDOQL+SimSun"/>
                <a:cs typeface="CPDOQL+SimSun"/>
              </a:rPr>
              <a:t>命中时间</a:t>
            </a:r>
            <a:r>
              <a:rPr sz="2400" spc="542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  <a:r>
              <a:rPr sz="2400" dirty="0">
                <a:solidFill>
                  <a:srgbClr val="0066FF"/>
                </a:solidFill>
                <a:latin typeface="CPDOQL+SimSun"/>
                <a:cs typeface="CPDOQL+SimSun"/>
              </a:rPr>
              <a:t>缺失率</a:t>
            </a:r>
            <a:r>
              <a:rPr sz="2400" spc="54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0066FF"/>
                </a:solidFill>
                <a:latin typeface="CPDOQL+SimSun"/>
                <a:cs typeface="CPDOQL+SimSun"/>
              </a:rPr>
              <a:t>缺失代价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83530" y="3488829"/>
            <a:ext cx="81915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PDOQL+SimSun"/>
                <a:cs typeface="CPDOQL+SimSun"/>
              </a:rPr>
              <a:t>块大小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6695" y="3568005"/>
            <a:ext cx="3859272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66"/>
                </a:solidFill>
                <a:latin typeface="CPDOQL+SimSun"/>
                <a:cs typeface="CPDOQL+SimSun"/>
              </a:rPr>
              <a:t>缺失代价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ꢀ=ꢀ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主存访问延迟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72405" y="3820299"/>
            <a:ext cx="1041400" cy="49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CPDOQL+SimSun"/>
                <a:cs typeface="CPDOQL+SimSun"/>
              </a:rPr>
              <a:t>主存带宽</a:t>
            </a:r>
          </a:p>
          <a:p>
            <a:pPr marL="192404" marR="0">
              <a:lnSpc>
                <a:spcPts val="1669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64B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5095" y="4111565"/>
            <a:ext cx="3280916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100ns</a:t>
            </a:r>
            <a:r>
              <a:rPr sz="2400" spc="-901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  <a:r>
              <a:rPr sz="1000" spc="4417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spc="602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108ns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6225" y="4343674"/>
            <a:ext cx="750995" cy="298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1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000000"/>
                </a:solidFill>
                <a:latin typeface="VEPJPK+Cambria"/>
                <a:cs typeface="VEPJPK+Cambria"/>
              </a:rPr>
              <a:t>8B/ꢃꢄ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96860" y="4841803"/>
            <a:ext cx="4495671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AMATꢀ=ꢀ1</a:t>
            </a:r>
            <a:r>
              <a:rPr sz="2400" spc="-899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  <a:r>
              <a:rPr sz="2400" spc="-897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0.01</a:t>
            </a:r>
            <a:r>
              <a:rPr sz="2400" spc="54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108ꢀ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2.08ns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2621" y="354171"/>
            <a:ext cx="1663331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0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1451044"/>
            <a:ext cx="1117981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第一章中性能计算时一直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假设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执行时间与CPU时间相等，即CPU执行程序的时间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6440" y="1999684"/>
            <a:ext cx="6896099" cy="900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如果</a:t>
            </a:r>
            <a:r>
              <a:rPr sz="2400" dirty="0">
                <a:solidFill>
                  <a:srgbClr val="002060"/>
                </a:solidFill>
                <a:latin typeface="APUNJS+MicrosoftYaHei-Bold"/>
                <a:cs typeface="APUNJS+MicrosoftYaHei-Bold"/>
              </a:rPr>
              <a:t>考虑访存操作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，执行时间将发生什么变化？</a:t>
            </a:r>
          </a:p>
          <a:p>
            <a:pPr marL="457199" marR="0">
              <a:lnSpc>
                <a:spcPts val="2646"/>
              </a:lnSpc>
              <a:spcBef>
                <a:spcPts val="98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只考虑顺序处理器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3640" y="2983674"/>
            <a:ext cx="7635239" cy="83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Cache访问缺失势必导致访存阻塞（为什么？）</a:t>
            </a:r>
          </a:p>
          <a:p>
            <a:pPr marL="0" marR="0">
              <a:lnSpc>
                <a:spcPts val="2646"/>
              </a:lnSpc>
              <a:spcBef>
                <a:spcPts val="953"/>
              </a:spcBef>
              <a:spcAft>
                <a:spcPts val="0"/>
              </a:spcAft>
            </a:pPr>
            <a:r>
              <a:rPr sz="20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000" spc="-7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0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执行时间由两部分组成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：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CPU执行程序的时间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0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访存阻塞的时间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77645" y="5588704"/>
            <a:ext cx="875601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命中时间包含在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执行程序的时间之内</a:t>
            </a:r>
            <a:r>
              <a:rPr sz="2400" spc="110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内存暂停周期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2621" y="354171"/>
            <a:ext cx="1663331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0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584" y="1101477"/>
            <a:ext cx="9470826" cy="125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处理器停顿等待内存获取的周期</a:t>
            </a:r>
          </a:p>
          <a:p>
            <a:pPr marL="718820" marR="0">
              <a:lnSpc>
                <a:spcPts val="3200"/>
              </a:lnSpc>
              <a:spcBef>
                <a:spcPts val="101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Memoryꢀstallꢀcycles</a:t>
            </a:r>
            <a:r>
              <a:rPr sz="2800" spc="-897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800" spc="-902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Numberꢀofꢀmisses</a:t>
            </a: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Missꢀpenalty</a:t>
            </a:r>
          </a:p>
          <a:p>
            <a:pPr marL="4747895" marR="0">
              <a:lnSpc>
                <a:spcPts val="2795"/>
              </a:lnSpc>
              <a:spcBef>
                <a:spcPts val="577"/>
              </a:spcBef>
              <a:spcAft>
                <a:spcPts val="0"/>
              </a:spcAft>
            </a:pP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未命中次数</a:t>
            </a:r>
            <a:r>
              <a:rPr sz="2800" spc="614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 </a:t>
            </a: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未命中开销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62680" y="2459254"/>
            <a:ext cx="2881753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Numberꢀofꢀmisses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34770" y="2727859"/>
            <a:ext cx="2399665" cy="771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1265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=IC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</a:p>
          <a:p>
            <a:pPr marL="0" marR="0">
              <a:lnSpc>
                <a:spcPts val="272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指令条数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72555" y="2727859"/>
            <a:ext cx="2499794" cy="454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Missꢀpenalty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69815" y="2965348"/>
            <a:ext cx="467637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IC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1130" y="3680400"/>
            <a:ext cx="12040960" cy="39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未命中次数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Numberꢀofꢀmisses=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访</a:t>
            </a:r>
            <a:r>
              <a:rPr sz="2400" dirty="0">
                <a:solidFill>
                  <a:srgbClr val="000000"/>
                </a:solidFill>
                <a:latin typeface="TEVWTH+MS-Mincho"/>
                <a:cs typeface="TEVWTH+MS-Mincho"/>
              </a:rPr>
              <a:t>存次数</a:t>
            </a:r>
            <a:r>
              <a:rPr sz="2400" dirty="0">
                <a:solidFill>
                  <a:srgbClr val="000000"/>
                </a:solidFill>
                <a:latin typeface="VEPJPK+Cambria"/>
                <a:cs typeface="VEPJPK+Cambria"/>
              </a:rPr>
              <a:t>Numberꢀofꢀmemoryꢀaccesses</a:t>
            </a:r>
            <a:r>
              <a:rPr sz="2400" dirty="0">
                <a:solidFill>
                  <a:srgbClr val="000000"/>
                </a:solidFill>
                <a:latin typeface="TEVWTH+MS-Mincho"/>
                <a:cs typeface="TEVWTH+MS-Mincho"/>
              </a:rPr>
              <a:t>×</a:t>
            </a:r>
            <a:r>
              <a:rPr sz="2400" spc="-900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TEVWTH+MS-Mincho"/>
                <a:cs typeface="TEVWTH+MS-Mincho"/>
              </a:rPr>
              <a:t>不命中率</a:t>
            </a:r>
            <a:r>
              <a:rPr sz="2400" spc="-10" dirty="0">
                <a:solidFill>
                  <a:srgbClr val="000000"/>
                </a:solidFill>
                <a:latin typeface="VEPJPK+Cambria"/>
                <a:cs typeface="VEPJPK+Cambria"/>
              </a:rPr>
              <a:t>Missꢀrate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23465" y="4526828"/>
            <a:ext cx="951230" cy="36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3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VEPJPK+Cambria"/>
                <a:cs typeface="VEPJPK+Cambria"/>
              </a:rPr>
              <a:t>=IC</a:t>
            </a:r>
            <a:r>
              <a:rPr sz="220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87160" y="4316009"/>
            <a:ext cx="3667260" cy="865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73"/>
              </a:lnSpc>
              <a:spcBef>
                <a:spcPts val="0"/>
              </a:spcBef>
              <a:spcAft>
                <a:spcPts val="0"/>
              </a:spcAft>
            </a:pPr>
            <a:r>
              <a:rPr sz="3300" spc="490" baseline="75454" dirty="0">
                <a:solidFill>
                  <a:srgbClr val="000000"/>
                </a:solidFill>
                <a:latin typeface="VEPJPK+Cambria"/>
                <a:cs typeface="VEPJPK+Cambria"/>
              </a:rPr>
              <a:t>s</a:t>
            </a:r>
            <a:r>
              <a:rPr sz="2200" spc="494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200" dirty="0">
                <a:solidFill>
                  <a:srgbClr val="000000"/>
                </a:solidFill>
                <a:latin typeface="VEPJPK+Cambria"/>
                <a:cs typeface="VEPJPK+Cambria"/>
              </a:rPr>
              <a:t>Missꢀrate</a:t>
            </a:r>
            <a:r>
              <a:rPr sz="2200" spc="494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200" dirty="0">
                <a:solidFill>
                  <a:srgbClr val="000000"/>
                </a:solidFill>
                <a:latin typeface="VEPJPK+Cambria"/>
                <a:cs typeface="VEPJPK+Cambria"/>
              </a:rPr>
              <a:t>Missꢀpenalty</a:t>
            </a:r>
          </a:p>
          <a:p>
            <a:pPr marL="326389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未命中率</a:t>
            </a:r>
            <a:r>
              <a:rPr sz="2400" spc="540" dirty="0">
                <a:solidFill>
                  <a:srgbClr val="FF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未命中开销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6440" y="4892427"/>
            <a:ext cx="157987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FF0000"/>
                </a:solidFill>
                <a:highlight>
                  <a:srgbClr val="FFFF00"/>
                </a:highlight>
                <a:latin typeface="CPDOQL+SimSun"/>
                <a:cs typeface="CPDOQL+SimSun"/>
              </a:rPr>
              <a:t>指令条数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36110" y="5353754"/>
            <a:ext cx="705294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平均每条指令的访存次数（</a:t>
            </a: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访存次数</a:t>
            </a:r>
            <a:r>
              <a:rPr sz="2400" spc="-110" dirty="0">
                <a:solidFill>
                  <a:srgbClr val="0033CC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vs. </a:t>
            </a:r>
            <a:r>
              <a:rPr sz="2400" dirty="0">
                <a:solidFill>
                  <a:srgbClr val="0033CC"/>
                </a:solidFill>
                <a:latin typeface="CITLOR+MicrosoftYaHei"/>
                <a:cs typeface="CITLOR+MicrosoftYaHei"/>
              </a:rPr>
              <a:t>指令条数）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2621" y="354171"/>
            <a:ext cx="1663331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0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7495" y="1199844"/>
            <a:ext cx="8681268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1" dirty="0">
                <a:solidFill>
                  <a:srgbClr val="000000"/>
                </a:solidFill>
                <a:latin typeface="CITLOR+MicrosoftYaHei"/>
                <a:cs typeface="CITLOR+MicrosoftYaHei"/>
              </a:rPr>
              <a:t>1）平均访存时间AMAT=命中时间+失效率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失效开销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66514" y="2510484"/>
            <a:ext cx="238742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IC</a:t>
            </a:r>
            <a:r>
              <a:rPr sz="2800" spc="630" dirty="0">
                <a:solidFill>
                  <a:srgbClr val="C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C00000"/>
                </a:solidFill>
                <a:latin typeface="VEPJPK+Cambria"/>
                <a:cs typeface="VEPJPK+Cambria"/>
              </a:rPr>
              <a:t>CPI</a:t>
            </a:r>
            <a:r>
              <a:rPr sz="2800" spc="630" dirty="0">
                <a:solidFill>
                  <a:srgbClr val="C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C00000"/>
                </a:solidFill>
                <a:latin typeface="VEPJPK+Cambria"/>
                <a:cs typeface="VEPJPK+Cambria"/>
              </a:rPr>
              <a:t>ꢅꢆ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9567" y="3584156"/>
            <a:ext cx="9085808" cy="468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Executionꢀtimeꢀ=ꢀ CPUꢀcycles</a:t>
            </a:r>
            <a:r>
              <a:rPr sz="2800" spc="-1048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  <a:r>
              <a:rPr sz="2800" spc="-1052" dirty="0">
                <a:solidFill>
                  <a:srgbClr val="000000"/>
                </a:solidFill>
                <a:latin typeface="VEPJPK+Cambria"/>
                <a:cs typeface="VEPJPK+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Memoryꢀstallꢀcycles</a:t>
            </a:r>
            <a:r>
              <a:rPr sz="2800" spc="633" dirty="0">
                <a:solidFill>
                  <a:srgbClr val="000000"/>
                </a:solidFill>
                <a:latin typeface="VJGUNQ+Cambria"/>
                <a:cs typeface="VJGUNQ+Cambria"/>
              </a:rPr>
              <a:t> </a:t>
            </a: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CT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05367" y="4036911"/>
            <a:ext cx="4505448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Numberꢀofꢀmemoryꢀaccesses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122" y="4305516"/>
            <a:ext cx="2306073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spc="778" dirty="0">
                <a:solidFill>
                  <a:srgbClr val="000000"/>
                </a:solidFill>
                <a:latin typeface="VEPJPK+Cambria"/>
                <a:cs typeface="VEPJPK+Cambria"/>
              </a:rPr>
              <a:t>=</a:t>
            </a:r>
            <a:r>
              <a:rPr sz="2800" dirty="0">
                <a:solidFill>
                  <a:srgbClr val="1F4E79"/>
                </a:solidFill>
                <a:latin typeface="VEPJPK+Cambria"/>
                <a:cs typeface="VEPJPK+Cambria"/>
              </a:rPr>
              <a:t>IC</a:t>
            </a: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RFSGRW+Cambria"/>
                <a:cs typeface="RFSGRW+Cambria"/>
              </a:rPr>
              <a:t> </a:t>
            </a:r>
            <a:r>
              <a:rPr sz="2800" dirty="0">
                <a:solidFill>
                  <a:srgbClr val="1F4E79"/>
                </a:solidFill>
                <a:latin typeface="VEPJPK+Cambria"/>
                <a:cs typeface="VEPJPK+Cambria"/>
              </a:rPr>
              <a:t>CPI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+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38937" y="4305516"/>
            <a:ext cx="5495519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Missꢀrate</a:t>
            </a: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Missꢀpenalty</a:t>
            </a:r>
            <a:r>
              <a:rPr sz="2800" spc="631" dirty="0">
                <a:solidFill>
                  <a:srgbClr val="000000"/>
                </a:solidFill>
                <a:latin typeface="HVBKMW+Cambria"/>
                <a:cs typeface="HVBKMW+Cambria"/>
              </a:rPr>
              <a:t> </a:t>
            </a:r>
            <a:r>
              <a:rPr sz="2800" spc="63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800" dirty="0">
                <a:solidFill>
                  <a:srgbClr val="1F4E79"/>
                </a:solidFill>
                <a:latin typeface="VEPJPK+Cambria"/>
                <a:cs typeface="VEPJPK+Cambria"/>
              </a:rPr>
              <a:t>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24667" y="4543006"/>
            <a:ext cx="467637" cy="45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EPJPK+Cambria"/>
                <a:cs typeface="VEPJPK+Cambria"/>
              </a:rPr>
              <a:t>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60738" y="520606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37968" y="520606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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95838" y="5248288"/>
            <a:ext cx="1387856" cy="346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访存次数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4720" y="5399067"/>
            <a:ext cx="8474187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CPU</a:t>
            </a:r>
            <a:r>
              <a:rPr sz="2450" spc="3412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spc="597" dirty="0">
                <a:solidFill>
                  <a:srgbClr val="000000"/>
                </a:solidFill>
                <a:latin typeface="EIHGTM+SymbolMT"/>
                <a:cs typeface="EIHGTM+SymbolMT"/>
              </a:rPr>
              <a:t></a:t>
            </a:r>
            <a:r>
              <a:rPr sz="24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IC</a:t>
            </a:r>
            <a:r>
              <a:rPr sz="2450" spc="178" dirty="0">
                <a:solidFill>
                  <a:srgbClr val="000000"/>
                </a:solidFill>
                <a:latin typeface="EIHGTM+SymbolMT"/>
                <a:cs typeface="EIHGTM+SymbolMT"/>
              </a:rPr>
              <a:t></a:t>
            </a: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450" spc="608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</a:t>
            </a:r>
            <a:r>
              <a:rPr sz="2450" spc="8883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8270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10482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27886" y="5399067"/>
            <a:ext cx="993331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时间</a:t>
            </a:r>
          </a:p>
          <a:p>
            <a:pPr marL="4705439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不命中率</a:t>
            </a:r>
            <a:r>
              <a:rPr sz="2450" spc="16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不命中开销</a:t>
            </a:r>
            <a:r>
              <a:rPr sz="2450" spc="-40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50" spc="57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时钟周期时间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60738" y="550084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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037968" y="550084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37318" y="5566213"/>
            <a:ext cx="1099019" cy="311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54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execution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60738" y="5697682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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44123" y="5686120"/>
            <a:ext cx="1078992" cy="346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指令数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037968" y="5697682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72490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常见的存储器层次结构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0805" y="862022"/>
            <a:ext cx="2832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Common Memory Hierarchies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3895" y="1253242"/>
            <a:ext cx="10819765" cy="1246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1、最初出现L3三级缓存AMD的K6处理器，受限于制造工艺，L3在主板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2、Intel首次出现L3缓存的是Itanium安腾服务器处理器，接着就是</a:t>
            </a:r>
          </a:p>
          <a:p>
            <a:pPr marL="0" marR="0">
              <a:lnSpc>
                <a:spcPts val="2795"/>
              </a:lnSpc>
              <a:spcBef>
                <a:spcPts val="5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P4EE和至强MP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9250" y="56921"/>
            <a:ext cx="112776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D7D31"/>
                </a:solidFill>
                <a:latin typeface="CJSEGP+STZhongsong"/>
                <a:cs typeface="CJSEGP+STZhongsong"/>
              </a:rPr>
              <a:t>例</a:t>
            </a:r>
            <a:r>
              <a:rPr sz="2400" dirty="0">
                <a:solidFill>
                  <a:srgbClr val="ED7D31"/>
                </a:solidFill>
                <a:latin typeface="HNPUFI+TimesNewRomanPSMT"/>
                <a:cs typeface="HNPUFI+TimesNewRomanPSMT"/>
              </a:rPr>
              <a:t>2</a:t>
            </a:r>
            <a:r>
              <a:rPr sz="2400" spc="3600" dirty="0">
                <a:solidFill>
                  <a:srgbClr val="ED7D31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一个机器当不考虑存储器停顿时，所有指令的执行时间都是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2.0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个时钟周期。</a:t>
            </a:r>
          </a:p>
          <a:p>
            <a:pPr marL="0" marR="0">
              <a:lnSpc>
                <a:spcPts val="3180"/>
              </a:lnSpc>
              <a:spcBef>
                <a:spcPts val="50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假设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失效开销为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50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个时钟周期，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的失效率为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2%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，平均每条指令访存</a:t>
            </a:r>
          </a:p>
          <a:p>
            <a:pPr marL="0" marR="0">
              <a:lnSpc>
                <a:spcPts val="3180"/>
              </a:lnSpc>
              <a:spcBef>
                <a:spcPts val="56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1.33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次。试分析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JSEGP+STZhongsong"/>
                <a:cs typeface="CJSEGP+STZhongsong"/>
              </a:rPr>
              <a:t>对性能的影响。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74" y="1417726"/>
            <a:ext cx="762000" cy="441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D7D31"/>
                </a:solidFill>
                <a:latin typeface="CJSEGP+STZhongsong"/>
                <a:cs typeface="CJSEGP+STZhongsong"/>
              </a:rPr>
              <a:t>解：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0578" y="1437411"/>
            <a:ext cx="2590800" cy="86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存储器停顿周期数</a:t>
            </a:r>
          </a:p>
          <a:p>
            <a:pPr marL="781062" marR="0">
              <a:lnSpc>
                <a:spcPts val="3180"/>
              </a:lnSpc>
              <a:spcBef>
                <a:spcPts val="146"/>
              </a:spcBef>
              <a:spcAft>
                <a:spcPts val="0"/>
              </a:spcAft>
            </a:pP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指令数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98700" y="1605686"/>
            <a:ext cx="5261024" cy="441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CPU</a:t>
            </a:r>
            <a:r>
              <a:rPr sz="2400" spc="-837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00" dirty="0">
                <a:solidFill>
                  <a:srgbClr val="FF0000"/>
                </a:solidFill>
                <a:latin typeface="CJSEGP+STZhongsong"/>
                <a:cs typeface="CJSEGP+STZhongsong"/>
              </a:rPr>
              <a:t>时间</a:t>
            </a: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＝</a:t>
            </a:r>
            <a:r>
              <a:rPr sz="2400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IC</a:t>
            </a: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×</a:t>
            </a:r>
            <a:r>
              <a:rPr sz="24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(</a:t>
            </a:r>
            <a:r>
              <a:rPr sz="2400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400" spc="721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＋</a:t>
            </a:r>
            <a:r>
              <a:rPr sz="24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────────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97875" y="1605686"/>
            <a:ext cx="2921000" cy="441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)</a:t>
            </a:r>
            <a:r>
              <a:rPr sz="2400" spc="36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3366"/>
                </a:solidFill>
                <a:latin typeface="CJSEGP+STZhongsong"/>
                <a:cs typeface="CJSEGP+STZhongsong"/>
              </a:rPr>
              <a:t>×时钟周期时间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0955" y="1797032"/>
            <a:ext cx="427330" cy="257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exe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5866" y="2188494"/>
            <a:ext cx="5486400" cy="508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0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1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、考虑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Cache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的失效后，性能为：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5866" y="2700304"/>
            <a:ext cx="7270909" cy="1541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0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800" spc="-983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CJSEGP+STZhongsong"/>
                <a:cs typeface="CJSEGP+STZhongsong"/>
              </a:rPr>
              <a:t>有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cache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＝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2.0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＋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(1.33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×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2%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×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50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）</a:t>
            </a:r>
          </a:p>
          <a:p>
            <a:pPr marL="2311400" marR="0">
              <a:lnSpc>
                <a:spcPts val="3703"/>
              </a:lnSpc>
              <a:spcBef>
                <a:spcPts val="326"/>
              </a:spcBef>
              <a:spcAft>
                <a:spcPts val="0"/>
              </a:spcAft>
            </a:pP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＝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3.33</a:t>
            </a:r>
          </a:p>
          <a:p>
            <a:pPr marL="92773" marR="0">
              <a:lnSpc>
                <a:spcPts val="3703"/>
              </a:lnSpc>
              <a:spcBef>
                <a:spcPts val="404"/>
              </a:spcBef>
              <a:spcAft>
                <a:spcPts val="0"/>
              </a:spcAft>
            </a:pP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2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、实际</a:t>
            </a:r>
            <a:r>
              <a:rPr sz="2800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800" spc="-983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CJSEGP+STZhongsong"/>
                <a:cs typeface="CJSEGP+STZhongsong"/>
              </a:rPr>
              <a:t>：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3.33</a:t>
            </a:r>
            <a:r>
              <a:rPr sz="2800" spc="1819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——</a:t>
            </a:r>
            <a:r>
              <a:rPr sz="2800" spc="419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3.33/2.0</a:t>
            </a:r>
            <a:r>
              <a:rPr sz="2800" spc="-98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=</a:t>
            </a:r>
            <a:r>
              <a:rPr sz="2800" spc="-979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1.67(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倍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5490" y="4454580"/>
            <a:ext cx="8077517" cy="10202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03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CPU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时间也增加为原来的</a:t>
            </a:r>
            <a:r>
              <a:rPr sz="2800" dirty="0">
                <a:solidFill>
                  <a:srgbClr val="003366"/>
                </a:solidFill>
                <a:latin typeface="HNPUFI+TimesNewRomanPSMT"/>
                <a:cs typeface="HNPUFI+TimesNewRomanPSMT"/>
              </a:rPr>
              <a:t>1.67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倍。</a:t>
            </a:r>
          </a:p>
          <a:p>
            <a:pPr marL="0" marR="0">
              <a:lnSpc>
                <a:spcPts val="3703"/>
              </a:lnSpc>
              <a:spcBef>
                <a:spcPts val="32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</a:t>
            </a:r>
            <a:r>
              <a:rPr sz="2800" dirty="0">
                <a:solidFill>
                  <a:srgbClr val="000000"/>
                </a:solidFill>
                <a:latin typeface="CJSEGP+STZhongsong"/>
                <a:cs typeface="CJSEGP+STZhongsong"/>
              </a:rPr>
              <a:t>、但若不采用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Cache,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则：</a:t>
            </a:r>
            <a:r>
              <a:rPr sz="2800" dirty="0">
                <a:solidFill>
                  <a:srgbClr val="003366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800" dirty="0">
                <a:solidFill>
                  <a:srgbClr val="003366"/>
                </a:solidFill>
                <a:latin typeface="CJSEGP+STZhongsong"/>
                <a:cs typeface="CJSEGP+STZhongsong"/>
              </a:rPr>
              <a:t>＝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2.0+50</a:t>
            </a:r>
            <a:r>
              <a:rPr sz="2800" dirty="0">
                <a:solidFill>
                  <a:srgbClr val="FF0000"/>
                </a:solidFill>
                <a:latin typeface="CJSEGP+STZhongsong"/>
                <a:cs typeface="CJSEGP+STZhongsong"/>
              </a:rPr>
              <a:t>×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1.33</a:t>
            </a:r>
            <a:r>
              <a:rPr sz="2800" dirty="0">
                <a:solidFill>
                  <a:srgbClr val="FF0000"/>
                </a:solidFill>
                <a:latin typeface="CJSEGP+STZhongsong"/>
                <a:cs typeface="CJSEGP+STZhongsong"/>
              </a:rPr>
              <a:t>＝</a:t>
            </a:r>
            <a:r>
              <a:rPr sz="2800" dirty="0">
                <a:solidFill>
                  <a:srgbClr val="FF0000"/>
                </a:solidFill>
                <a:latin typeface="UKMETP+TimesNewRomanPS-ItalicMT"/>
                <a:cs typeface="UKMETP+TimesNewRomanPS-ItalicMT"/>
              </a:rPr>
              <a:t>68.5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60738" y="577947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37968" y="577947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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4720" y="5972472"/>
            <a:ext cx="2296957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CPU</a:t>
            </a:r>
            <a:r>
              <a:rPr sz="2450" spc="3412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spc="597" dirty="0">
                <a:solidFill>
                  <a:srgbClr val="000000"/>
                </a:solidFill>
                <a:latin typeface="EIHGTM+SymbolMT"/>
                <a:cs typeface="EIHGTM+SymbolMT"/>
              </a:rPr>
              <a:t></a:t>
            </a:r>
            <a:r>
              <a:rPr sz="24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IC</a:t>
            </a:r>
            <a:r>
              <a:rPr sz="2450" spc="202" dirty="0">
                <a:solidFill>
                  <a:srgbClr val="000000"/>
                </a:solidFill>
                <a:latin typeface="EIHGTM+SymbolMT"/>
                <a:cs typeface="EIHGTM+SymbolMT"/>
              </a:rPr>
              <a:t>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27886" y="6017565"/>
            <a:ext cx="770128" cy="346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时间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037968" y="5972472"/>
            <a:ext cx="2323236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103" dirty="0">
                <a:solidFill>
                  <a:srgbClr val="000000"/>
                </a:solidFill>
                <a:latin typeface="EIHGTM+SymbolMT"/>
                <a:cs typeface="EIHGTM+SymbolMT"/>
              </a:rPr>
              <a:t>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时钟周期时间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60738" y="607425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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037968" y="607425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60738" y="6271087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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037968" y="6271087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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2621" y="354171"/>
            <a:ext cx="1663331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0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005" y="1121092"/>
            <a:ext cx="11433810" cy="3916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1.某计算机有独立的指令Cache和数据Cache。数据Cache的命中率为</a:t>
            </a:r>
            <a:r>
              <a:rPr sz="2400" spc="243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，指令Cache</a:t>
            </a:r>
          </a:p>
          <a:p>
            <a:pPr marL="0" marR="0">
              <a:lnSpc>
                <a:spcPts val="2400"/>
              </a:lnSpc>
              <a:spcBef>
                <a:spcPts val="1055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的命中率为</a:t>
            </a:r>
            <a:r>
              <a:rPr sz="2400" spc="10" dirty="0">
                <a:solidFill>
                  <a:srgbClr val="385724"/>
                </a:solidFill>
                <a:latin typeface="CPDOQL+SimSun"/>
                <a:cs typeface="CPDOQL+SimSun"/>
              </a:rPr>
              <a:t>98%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。失效开销(即访问主存储器需要的额外时钟周期数)为100个周期。处</a:t>
            </a:r>
          </a:p>
          <a:p>
            <a:pPr marL="0" marR="0">
              <a:lnSpc>
                <a:spcPts val="2400"/>
              </a:lnSpc>
              <a:spcBef>
                <a:spcPts val="1004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理器内在CPI (即不考虑访存失效时的CPI)为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1.5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,</a:t>
            </a:r>
            <a:r>
              <a:rPr sz="2400" spc="363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的指令为load/store指令。</a:t>
            </a:r>
          </a:p>
          <a:p>
            <a:pPr marL="0" marR="0">
              <a:lnSpc>
                <a:spcPts val="3167"/>
              </a:lnSpc>
              <a:spcBef>
                <a:spcPts val="60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问: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1）平均失效开销为多少个时钟周期?</a:t>
            </a:r>
          </a:p>
          <a:p>
            <a:pPr marL="0" marR="0">
              <a:lnSpc>
                <a:spcPts val="3167"/>
              </a:lnSpc>
              <a:spcBef>
                <a:spcPts val="28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失效包括</a:t>
            </a:r>
            <a:r>
              <a:rPr sz="2400" dirty="0">
                <a:solidFill>
                  <a:srgbClr val="ED7D31"/>
                </a:solidFill>
                <a:latin typeface="CITLOR+MicrosoftYaHei"/>
                <a:cs typeface="CITLOR+MicrosoftYaHei"/>
              </a:rPr>
              <a:t>指令Cache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</a:t>
            </a:r>
            <a:r>
              <a:rPr sz="2400" dirty="0">
                <a:solidFill>
                  <a:srgbClr val="ED7D31"/>
                </a:solidFill>
                <a:latin typeface="CITLOR+MicrosoftYaHei"/>
                <a:cs typeface="CITLOR+MicrosoftYaHei"/>
              </a:rPr>
              <a:t>数据Cache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的失效，即:</a:t>
            </a:r>
          </a:p>
          <a:p>
            <a:pPr marL="721359" marR="0">
              <a:lnSpc>
                <a:spcPts val="3167"/>
              </a:lnSpc>
              <a:spcBef>
                <a:spcPts val="30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平均失效开销=</a:t>
            </a:r>
            <a:r>
              <a:rPr sz="2400" dirty="0">
                <a:solidFill>
                  <a:srgbClr val="385724"/>
                </a:solidFill>
                <a:latin typeface="APUNJS+MicrosoftYaHei-Bold"/>
                <a:cs typeface="APUNJS+MicrosoftYaHei-Bold"/>
              </a:rPr>
              <a:t>0.02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100+</a:t>
            </a:r>
            <a:r>
              <a:rPr sz="2400" spc="5127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spc="54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100</a:t>
            </a:r>
          </a:p>
          <a:p>
            <a:pPr marL="2524759" marR="0">
              <a:lnSpc>
                <a:spcPts val="3167"/>
              </a:lnSpc>
              <a:spcBef>
                <a:spcPts val="34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=2.0+ 1.25= </a:t>
            </a:r>
            <a:r>
              <a:rPr sz="2400" dirty="0">
                <a:solidFill>
                  <a:srgbClr val="FFC000"/>
                </a:solidFill>
                <a:latin typeface="APUNJS+MicrosoftYaHei-Bold"/>
                <a:cs typeface="APUNJS+MicrosoftYaHei-Bold"/>
              </a:rPr>
              <a:t>3.25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</a:t>
            </a:r>
          </a:p>
          <a:p>
            <a:pPr marL="0" marR="0">
              <a:lnSpc>
                <a:spcPts val="3167"/>
              </a:lnSpc>
              <a:spcBef>
                <a:spcPts val="287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2）整体CPI是多少?</a:t>
            </a:r>
          </a:p>
          <a:p>
            <a:pPr marL="0" marR="0">
              <a:lnSpc>
                <a:spcPts val="3167"/>
              </a:lnSpc>
              <a:spcBef>
                <a:spcPts val="23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整体CPI需要综合考虑CPU和存储器，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2765" y="5035619"/>
            <a:ext cx="442957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即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1.5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+</a:t>
            </a:r>
            <a:r>
              <a:rPr sz="2400" dirty="0">
                <a:solidFill>
                  <a:srgbClr val="FFC000"/>
                </a:solidFill>
                <a:latin typeface="APUNJS+MicrosoftYaHei-Bold"/>
                <a:cs typeface="APUNJS+MicrosoftYaHei-Bold"/>
              </a:rPr>
              <a:t>3.25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=4.75个时钟周期。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60738" y="577947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37968" y="577947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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4720" y="5972472"/>
            <a:ext cx="2296957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3166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时间</a:t>
            </a:r>
          </a:p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CPU</a:t>
            </a:r>
            <a:r>
              <a:rPr sz="2450" spc="3412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spc="597" dirty="0">
                <a:solidFill>
                  <a:srgbClr val="000000"/>
                </a:solidFill>
                <a:latin typeface="EIHGTM+SymbolMT"/>
                <a:cs typeface="EIHGTM+SymbolMT"/>
              </a:rPr>
              <a:t></a:t>
            </a:r>
            <a:r>
              <a:rPr sz="24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IC</a:t>
            </a:r>
            <a:r>
              <a:rPr sz="2450" spc="202" dirty="0">
                <a:solidFill>
                  <a:srgbClr val="000000"/>
                </a:solidFill>
                <a:latin typeface="EIHGTM+SymbolMT"/>
                <a:cs typeface="EIHGTM+SymbolMT"/>
              </a:rPr>
              <a:t>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37968" y="5972472"/>
            <a:ext cx="2323236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103" dirty="0">
                <a:solidFill>
                  <a:srgbClr val="000000"/>
                </a:solidFill>
                <a:latin typeface="EIHGTM+SymbolMT"/>
                <a:cs typeface="EIHGTM+SymbolMT"/>
              </a:rPr>
              <a:t>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时钟周期时间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60738" y="607425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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37968" y="6074250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60738" y="6271087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37968" y="6271087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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2735" y="354171"/>
            <a:ext cx="11281410" cy="968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188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969886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  <a:p>
            <a:pPr marL="0" marR="0">
              <a:lnSpc>
                <a:spcPts val="2400"/>
              </a:lnSpc>
              <a:spcBef>
                <a:spcPts val="178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1.某计算机有独立的指令Cache和数据Cache。数据Cache的命中率为</a:t>
            </a:r>
            <a:r>
              <a:rPr sz="2400" spc="243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，指令Cache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735" y="1381442"/>
            <a:ext cx="11132820" cy="159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的命中率为</a:t>
            </a:r>
            <a:r>
              <a:rPr sz="2400" spc="10" dirty="0">
                <a:solidFill>
                  <a:srgbClr val="385724"/>
                </a:solidFill>
                <a:latin typeface="CPDOQL+SimSun"/>
                <a:cs typeface="CPDOQL+SimSun"/>
              </a:rPr>
              <a:t>98%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。失效开销(即访问主存储器需要的额外时钟周期数)为</a:t>
            </a:r>
            <a:r>
              <a:rPr sz="2400" spc="10" dirty="0">
                <a:solidFill>
                  <a:srgbClr val="7030A0"/>
                </a:solidFill>
                <a:latin typeface="CPDOQL+SimSun"/>
                <a:cs typeface="CPDOQL+SimSun"/>
              </a:rPr>
              <a:t>100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个周期。</a:t>
            </a:r>
          </a:p>
          <a:p>
            <a:pPr marL="0" marR="0">
              <a:lnSpc>
                <a:spcPts val="2400"/>
              </a:lnSpc>
              <a:spcBef>
                <a:spcPts val="764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处理器内在CPI (即不考虑访存失效时的CPI)为</a:t>
            </a:r>
            <a:r>
              <a:rPr sz="2400" dirty="0">
                <a:solidFill>
                  <a:srgbClr val="C00000"/>
                </a:solidFill>
                <a:latin typeface="CPDOQL+SimSun"/>
                <a:cs typeface="CPDOQL+SimSun"/>
              </a:rPr>
              <a:t>1.5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,</a:t>
            </a:r>
            <a:r>
              <a:rPr sz="2400" spc="363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的指令为load/store指令</a:t>
            </a:r>
          </a:p>
          <a:p>
            <a:pPr marL="0" marR="0">
              <a:lnSpc>
                <a:spcPts val="3167"/>
              </a:lnSpc>
              <a:spcBef>
                <a:spcPts val="313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3)如果:(a)Cache是没有失效的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理想Cache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, 加速比分别是多少?</a:t>
            </a:r>
          </a:p>
          <a:p>
            <a:pPr marL="991870" marR="0">
              <a:lnSpc>
                <a:spcPts val="316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(b)</a:t>
            </a: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Cache不存在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;加速比是多少?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2735" y="3340169"/>
            <a:ext cx="9363710" cy="1244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(a)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具有理想Cache时，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CPI就是CPU对应的内在CPI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, 即1.5。</a:t>
            </a:r>
          </a:p>
          <a:p>
            <a:pPr marL="1352550" marR="0">
              <a:lnSpc>
                <a:spcPts val="316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加速比=有暂停的时间/没有暂停的时间=4.75/1.5= 3.17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</a:t>
            </a:r>
          </a:p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(b)如果</a:t>
            </a: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不存在Cache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735" y="4546034"/>
            <a:ext cx="3810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每条指令的平均执行周期数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6645" y="4947989"/>
            <a:ext cx="710692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=指令执行时间 +获取指令的时间+ 获取数据的时间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5965" y="5357564"/>
            <a:ext cx="7319665" cy="125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02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 </a:t>
            </a:r>
            <a:r>
              <a:rPr sz="2400" spc="10" dirty="0">
                <a:solidFill>
                  <a:srgbClr val="C00000"/>
                </a:solidFill>
                <a:latin typeface="CPDOQL+SimSun"/>
                <a:cs typeface="CPDOQL+SimSun"/>
              </a:rPr>
              <a:t>1.5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+</a:t>
            </a:r>
          </a:p>
          <a:p>
            <a:pPr marL="450850" marR="0">
              <a:lnSpc>
                <a:spcPts val="3167"/>
              </a:lnSpc>
              <a:spcBef>
                <a:spcPts val="7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 126.5个时钟周期。</a:t>
            </a:r>
          </a:p>
          <a:p>
            <a:pPr marL="0" marR="0">
              <a:lnSpc>
                <a:spcPts val="316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加速比为4.75/126.5=0.038，即有26倍的性能下降，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02835" y="5357564"/>
            <a:ext cx="83948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7030A0"/>
                </a:solidFill>
                <a:latin typeface="CPDOQL+SimSun"/>
                <a:cs typeface="CPDOQL+SimSun"/>
              </a:rPr>
              <a:t>100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63840" y="5357564"/>
            <a:ext cx="106139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40" dirty="0">
                <a:solidFill>
                  <a:srgbClr val="000000"/>
                </a:solidFill>
                <a:latin typeface="CPDOQL+SimSun"/>
                <a:cs typeface="CPDOQL+SimSun"/>
              </a:rPr>
              <a:t>×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100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965250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500" y="1165294"/>
            <a:ext cx="11791535" cy="2086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50" dirty="0">
                <a:solidFill>
                  <a:srgbClr val="000000"/>
                </a:solidFill>
                <a:latin typeface="CITLOR+MicrosoftYaHei"/>
                <a:cs typeface="CITLOR+MicrosoftYaHei"/>
              </a:rPr>
              <a:t>2.假设</a:t>
            </a:r>
            <a:r>
              <a:rPr sz="2400" spc="50" dirty="0">
                <a:solidFill>
                  <a:srgbClr val="002060"/>
                </a:solidFill>
                <a:latin typeface="CITLOR+MicrosoftYaHei"/>
                <a:cs typeface="CITLOR+MicrosoftYaHei"/>
              </a:rPr>
              <a:t>指令Cache的缺失率为2%</a:t>
            </a:r>
            <a:r>
              <a:rPr sz="2400" spc="5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spc="52" dirty="0">
                <a:solidFill>
                  <a:srgbClr val="002060"/>
                </a:solidFill>
                <a:latin typeface="CITLOR+MicrosoftYaHei"/>
                <a:cs typeface="CITLOR+MicrosoftYaHei"/>
              </a:rPr>
              <a:t>数据Cache的缺失率为4%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,</a:t>
            </a:r>
            <a:r>
              <a:rPr sz="2400" spc="112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spc="55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处理器没有发生任何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5" dirty="0">
                <a:solidFill>
                  <a:srgbClr val="000000"/>
                </a:solidFill>
                <a:latin typeface="CITLOR+MicrosoftYaHei"/>
                <a:cs typeface="CITLOR+MicrosoftYaHei"/>
              </a:rPr>
              <a:t>访存阻塞时的CPI为</a:t>
            </a:r>
            <a:r>
              <a:rPr sz="2400" spc="52" dirty="0">
                <a:solidFill>
                  <a:srgbClr val="C00000"/>
                </a:solidFill>
                <a:latin typeface="CITLOR+MicrosoftYaHei"/>
                <a:cs typeface="CITLOR+MicrosoftYaHei"/>
              </a:rPr>
              <a:t>2</a:t>
            </a:r>
            <a:r>
              <a:rPr sz="2400" spc="58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，每次缺失的代价为100 </a:t>
            </a:r>
            <a:r>
              <a:rPr sz="2400" spc="6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个时钟周期，1)那么配置理想Cache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33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（不发生缺失）的处理器的加速比是多少？假定load和store两条指令的出现频率为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36%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1614" y="2980061"/>
            <a:ext cx="554364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E79"/>
                </a:solidFill>
                <a:latin typeface="CITLOR+MicrosoftYaHei"/>
                <a:cs typeface="CITLOR+MicrosoftYaHei"/>
              </a:rPr>
              <a:t>指令缺失的代价</a:t>
            </a:r>
            <a:r>
              <a:rPr sz="2400" spc="-110" dirty="0">
                <a:solidFill>
                  <a:srgbClr val="1F4E79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IC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2%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100 = 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5594" y="3701281"/>
            <a:ext cx="6861910" cy="974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E79"/>
                </a:solidFill>
                <a:latin typeface="CITLOR+MicrosoftYaHei"/>
                <a:cs typeface="CITLOR+MicrosoftYaHei"/>
              </a:rPr>
              <a:t>数据缺失的代价</a:t>
            </a:r>
            <a:r>
              <a:rPr sz="2400" spc="-110" dirty="0">
                <a:solidFill>
                  <a:srgbClr val="1F4E79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IC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36%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4%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100 = 1.44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IC</a:t>
            </a:r>
          </a:p>
          <a:p>
            <a:pPr marL="616826" marR="0">
              <a:lnSpc>
                <a:spcPts val="3167"/>
              </a:lnSpc>
              <a:spcBef>
                <a:spcPts val="1036"/>
              </a:spcBef>
              <a:spcAft>
                <a:spcPts val="0"/>
              </a:spcAft>
            </a:pPr>
            <a:r>
              <a:rPr sz="2400" dirty="0">
                <a:solidFill>
                  <a:srgbClr val="1F4E79"/>
                </a:solidFill>
                <a:latin typeface="CITLOR+MicrosoftYaHei"/>
                <a:cs typeface="CITLOR+MicrosoftYaHei"/>
              </a:rPr>
              <a:t>总缺失代价</a:t>
            </a:r>
            <a:r>
              <a:rPr sz="2400" spc="-110" dirty="0">
                <a:solidFill>
                  <a:srgbClr val="1F4E79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IC + 1.44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IC = </a:t>
            </a:r>
            <a:r>
              <a:rPr sz="2400" dirty="0">
                <a:solidFill>
                  <a:srgbClr val="C00000"/>
                </a:solidFill>
                <a:latin typeface="HNPUFI+TimesNewRomanPSMT"/>
                <a:cs typeface="HNPUFI+TimesNewRomanPSMT"/>
              </a:rPr>
              <a:t>3.44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97531" y="4769059"/>
            <a:ext cx="9231631" cy="974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E79"/>
                </a:solidFill>
                <a:latin typeface="CITLOR+MicrosoftYaHei"/>
                <a:cs typeface="CITLOR+MicrosoftYaHei"/>
              </a:rPr>
              <a:t>加速比</a:t>
            </a:r>
            <a:r>
              <a:rPr sz="2400" dirty="0">
                <a:solidFill>
                  <a:srgbClr val="1F4E79"/>
                </a:solidFill>
                <a:latin typeface="HNPUFI+TimesNewRomanPSMT"/>
                <a:cs typeface="HNPUFI+TimesNewRomanPSMT"/>
              </a:rPr>
              <a:t>S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有访存阻塞的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执行时间</a:t>
            </a:r>
            <a:r>
              <a:rPr sz="2400" spc="-1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/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带理想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执行时间</a:t>
            </a:r>
          </a:p>
          <a:p>
            <a:pPr marL="1175766" marR="0">
              <a:lnSpc>
                <a:spcPts val="3167"/>
              </a:lnSpc>
              <a:spcBef>
                <a:spcPts val="1036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= (IC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CPI</a:t>
            </a:r>
            <a:r>
              <a:rPr sz="2400" spc="2521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CT) / (IC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CPI</a:t>
            </a:r>
            <a:r>
              <a:rPr sz="2400" spc="2521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28386" y="5476793"/>
            <a:ext cx="548640" cy="299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550" spc="10" dirty="0">
                <a:solidFill>
                  <a:srgbClr val="000000"/>
                </a:solidFill>
                <a:latin typeface="CITLOR+MicrosoftYaHei"/>
                <a:cs typeface="CITLOR+MicrosoftYaHei"/>
              </a:rPr>
              <a:t>阻塞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85201" y="5476793"/>
            <a:ext cx="548640" cy="299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550" spc="10" dirty="0">
                <a:solidFill>
                  <a:srgbClr val="000000"/>
                </a:solidFill>
                <a:latin typeface="CITLOR+MicrosoftYaHei"/>
                <a:cs typeface="CITLOR+MicrosoftYaHei"/>
              </a:rPr>
              <a:t>理想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965250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009" y="1165294"/>
            <a:ext cx="11900537" cy="263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15" dirty="0">
                <a:solidFill>
                  <a:srgbClr val="000000"/>
                </a:solidFill>
                <a:latin typeface="CITLOR+MicrosoftYaHei"/>
                <a:cs typeface="CITLOR+MicrosoftYaHei"/>
              </a:rPr>
              <a:t>2.假设指令Cache的缺失率为2%，数据Cache的缺失率为4%,</a:t>
            </a:r>
            <a:r>
              <a:rPr sz="2400" spc="17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spc="19" dirty="0">
                <a:solidFill>
                  <a:srgbClr val="000000"/>
                </a:solidFill>
                <a:latin typeface="CITLOR+MicrosoftYaHei"/>
                <a:cs typeface="CITLOR+MicrosoftYaHei"/>
              </a:rPr>
              <a:t>处理器没有发生任何访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15" dirty="0">
                <a:solidFill>
                  <a:srgbClr val="000000"/>
                </a:solidFill>
                <a:latin typeface="CITLOR+MicrosoftYaHei"/>
                <a:cs typeface="CITLOR+MicrosoftYaHei"/>
              </a:rPr>
              <a:t>存阻塞时的CPI为2，每次缺失的代价为100</a:t>
            </a:r>
            <a:r>
              <a:rPr sz="2400" spc="13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spc="2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个时钟周期，那么配置理想Cache（不发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生缺失）的处理器的加速比是多少？假定load和store两条指令的出现频率为36% 。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43" dirty="0">
                <a:solidFill>
                  <a:srgbClr val="000000"/>
                </a:solidFill>
                <a:latin typeface="CITLOR+MicrosoftYaHei"/>
                <a:cs typeface="CITLOR+MicrosoftYaHei"/>
              </a:rPr>
              <a:t>2)</a:t>
            </a:r>
            <a:r>
              <a:rPr sz="2400" spc="46" dirty="0">
                <a:solidFill>
                  <a:srgbClr val="C00000"/>
                </a:solidFill>
                <a:latin typeface="CITLOR+MicrosoftYaHei"/>
                <a:cs typeface="CITLOR+MicrosoftYaHei"/>
              </a:rPr>
              <a:t>通过改进流水线，在不改变时钟频率的情况下，将CPI从2降到1，访存阻塞占总执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行时间的比例如何变化？加速比如何变化？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1462" y="3994816"/>
            <a:ext cx="9691436" cy="1085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当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CPI = 2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时，访存阻塞的时间占整个执行时间的比例为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3.44 / 5.44 = 63%</a:t>
            </a:r>
          </a:p>
          <a:p>
            <a:pPr marL="0" marR="0">
              <a:lnSpc>
                <a:spcPts val="3167"/>
              </a:lnSpc>
              <a:spcBef>
                <a:spcPts val="1861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CPI = 1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时，访存阻塞的时间占整个执行时间的比例为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3.44 / 4.44 = 77%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1132" y="5286114"/>
            <a:ext cx="3180526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当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CPI = 1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时，加速比</a:t>
            </a:r>
            <a:r>
              <a:rPr sz="2400" spc="-110" dirty="0">
                <a:solidFill>
                  <a:srgbClr val="00206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=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56383" y="5286114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，性能变差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6440" y="5906839"/>
            <a:ext cx="10515599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C00000"/>
                </a:solidFill>
                <a:latin typeface="APUNJS+MicrosoftYaHei-Bold"/>
                <a:cs typeface="APUNJS+MicrosoftYaHei-Bold"/>
              </a:rPr>
              <a:t>结论：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处理器性能得到改善，但存储器系统性能不改善，反而会加剧性能损失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（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Amdal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定律）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2621" y="354171"/>
            <a:ext cx="1663331" cy="64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执行时间</a:t>
            </a:r>
          </a:p>
          <a:p>
            <a:pPr marL="0" marR="0">
              <a:lnSpc>
                <a:spcPts val="1405"/>
              </a:lnSpc>
              <a:spcBef>
                <a:spcPts val="545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Execution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3661" y="160180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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10522" y="1601805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8646" y="1644028"/>
            <a:ext cx="1387856" cy="346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访存次数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7770" y="1794806"/>
            <a:ext cx="8473691" cy="420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CPU</a:t>
            </a:r>
            <a:r>
              <a:rPr sz="2450" spc="3412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spc="596" dirty="0">
                <a:solidFill>
                  <a:srgbClr val="000000"/>
                </a:solidFill>
                <a:latin typeface="EIHGTM+SymbolMT"/>
                <a:cs typeface="EIHGTM+SymbolMT"/>
              </a:rPr>
              <a:t></a:t>
            </a:r>
            <a:r>
              <a:rPr sz="24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IC</a:t>
            </a:r>
            <a:r>
              <a:rPr sz="2450" spc="178" dirty="0">
                <a:solidFill>
                  <a:srgbClr val="000000"/>
                </a:solidFill>
                <a:latin typeface="EIHGTM+SymbolMT"/>
                <a:cs typeface="EIHGTM+SymbolMT"/>
              </a:rPr>
              <a:t></a:t>
            </a:r>
            <a:r>
              <a:rPr sz="2450" spc="-11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CPI</a:t>
            </a:r>
            <a:r>
              <a:rPr sz="2450" spc="608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</a:t>
            </a:r>
            <a:r>
              <a:rPr sz="2450" spc="8883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8270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10481" dirty="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00898" y="1794806"/>
            <a:ext cx="9932746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时间</a:t>
            </a:r>
          </a:p>
          <a:p>
            <a:pPr marL="4705159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不命中率</a:t>
            </a:r>
            <a:r>
              <a:rPr sz="2450" spc="169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不命中开销</a:t>
            </a:r>
            <a:r>
              <a:rPr sz="2450" spc="-408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450" spc="56" dirty="0">
                <a:solidFill>
                  <a:srgbClr val="000000"/>
                </a:solidFill>
                <a:latin typeface="EIHGTM+SymbolMT"/>
                <a:cs typeface="EIHGTM+SymbolMT"/>
              </a:rPr>
              <a:t></a:t>
            </a: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时钟周期时间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33661" y="1896584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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310522" y="1896584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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10203" y="1961953"/>
            <a:ext cx="1099019" cy="311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54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000000"/>
                </a:solidFill>
                <a:latin typeface="UKMETP+TimesNewRomanPS-ItalicMT"/>
                <a:cs typeface="UKMETP+TimesNewRomanPS-ItalicMT"/>
              </a:rPr>
              <a:t>execution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33661" y="2093421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16931" y="2081860"/>
            <a:ext cx="1078992" cy="346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2"/>
              </a:lnSpc>
              <a:spcBef>
                <a:spcPts val="0"/>
              </a:spcBef>
              <a:spcAft>
                <a:spcPts val="0"/>
              </a:spcAft>
            </a:pPr>
            <a:r>
              <a:rPr sz="2450" spc="-27" dirty="0">
                <a:solidFill>
                  <a:srgbClr val="000000"/>
                </a:solidFill>
                <a:latin typeface="CPDOQL+SimSun"/>
                <a:cs typeface="CPDOQL+SimSun"/>
              </a:rPr>
              <a:t>指令数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10522" y="2093421"/>
            <a:ext cx="270938" cy="416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9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EIHGTM+SymbolMT"/>
                <a:cs typeface="EIHGTM+SymbolMT"/>
              </a:rPr>
              <a:t>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53325" y="2886487"/>
            <a:ext cx="9778365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CPI越小(CPU性能越好)，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Cache缺失时钟周期数对执行时间影响越高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53325" y="3983767"/>
            <a:ext cx="1005713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31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通常，Cache的缺失代价是按CPU的时钟周期统计的，所以</a:t>
            </a:r>
            <a:r>
              <a:rPr sz="2400" spc="3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主频越高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96225" y="4532407"/>
            <a:ext cx="622815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CPU发生Cache缺失时占用更多的时钟周期数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3325" y="5629687"/>
            <a:ext cx="931418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对于高性能CPU，Cache的设计对于机器整体性能的影响至关重要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1123" y="76040"/>
            <a:ext cx="965250" cy="62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-205105" y="758259"/>
            <a:ext cx="12457432" cy="2086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45" dirty="0">
                <a:solidFill>
                  <a:srgbClr val="000000"/>
                </a:solidFill>
                <a:latin typeface="CITLOR+MicrosoftYaHei"/>
                <a:cs typeface="CITLOR+MicrosoftYaHei"/>
              </a:rPr>
              <a:t>3.假定处理器基本CPI是1，时钟频率为4GHz，假定主存访问时间为100ns，其中包括缺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2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失处理时间，</a:t>
            </a:r>
            <a:r>
              <a:rPr sz="2400" spc="20" dirty="0">
                <a:solidFill>
                  <a:srgbClr val="C00000"/>
                </a:solidFill>
                <a:latin typeface="CITLOR+MicrosoftYaHei"/>
                <a:cs typeface="CITLOR+MicrosoftYaHei"/>
              </a:rPr>
              <a:t>一级cache</a:t>
            </a:r>
            <a:r>
              <a:rPr sz="2400" spc="20" dirty="0">
                <a:solidFill>
                  <a:srgbClr val="000000"/>
                </a:solidFill>
                <a:latin typeface="CITLOR+MicrosoftYaHei"/>
                <a:cs typeface="CITLOR+MicrosoftYaHei"/>
              </a:rPr>
              <a:t>指令缺失率2%，增加</a:t>
            </a:r>
            <a:r>
              <a:rPr sz="2400" spc="20" dirty="0">
                <a:solidFill>
                  <a:srgbClr val="C00000"/>
                </a:solidFill>
                <a:latin typeface="CITLOR+MicrosoftYaHei"/>
                <a:cs typeface="CITLOR+MicrosoftYaHei"/>
              </a:rPr>
              <a:t>一个危机cache</a:t>
            </a:r>
            <a:r>
              <a:rPr sz="2400" spc="22" dirty="0">
                <a:solidFill>
                  <a:srgbClr val="000000"/>
                </a:solidFill>
                <a:latin typeface="CITLOR+MicrosoftYaHei"/>
                <a:cs typeface="CITLOR+MicrosoftYaHei"/>
              </a:rPr>
              <a:t>,命中时间5ns，容量大到必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须使访问主存却是</a:t>
            </a:r>
            <a:r>
              <a:rPr sz="2400" dirty="0">
                <a:solidFill>
                  <a:srgbClr val="C00000"/>
                </a:solidFill>
                <a:latin typeface="CITLOR+MicrosoftYaHei"/>
                <a:cs typeface="CITLOR+MicrosoftYaHei"/>
              </a:rPr>
              <a:t>两次失效减少到0.5%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（两级cache都不命中），处理器速率提高多少?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541" dirty="0">
                <a:solidFill>
                  <a:srgbClr val="FF9900"/>
                </a:solidFill>
                <a:latin typeface="Liberation Mono"/>
                <a:cs typeface="Liberation Mono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解:</a:t>
            </a:r>
            <a:r>
              <a:rPr sz="2400" spc="4262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4GHZ，T=1/4G=0.25ns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-205105" y="3001337"/>
            <a:ext cx="424011" cy="925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  <a:p>
            <a:pPr marL="0" marR="0">
              <a:lnSpc>
                <a:spcPts val="2663"/>
              </a:lnSpc>
              <a:spcBef>
                <a:spcPts val="1606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9325" y="2952819"/>
            <a:ext cx="654304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主存缺失代价: 100ns/0.25ns = 400个时钟周期</a:t>
            </a:r>
          </a:p>
          <a:p>
            <a:pPr marL="54102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只有一级cache:总CPI= 1.0+ 2%*400= 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7275" y="4050099"/>
            <a:ext cx="7327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二级cache缺失代价: 5 ns/ 0.25ns = 20个时钟周期，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-24765" y="4598739"/>
            <a:ext cx="194188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有二级 </a:t>
            </a: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总CPI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91640" y="5421064"/>
            <a:ext cx="7239635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总CPI: 1 + 2% </a:t>
            </a:r>
            <a:r>
              <a:rPr sz="2400" dirty="0">
                <a:solidFill>
                  <a:srgbClr val="7030A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*20</a:t>
            </a:r>
            <a:r>
              <a:rPr sz="2400" dirty="0">
                <a:solidFill>
                  <a:srgbClr val="7030A0"/>
                </a:solidFill>
                <a:latin typeface="CITLOR+MicrosoftYaHei"/>
                <a:cs typeface="CITLOR+MicrosoftYaHei"/>
              </a:rPr>
              <a:t>+ 0.5% *400=3.4</a:t>
            </a:r>
          </a:p>
          <a:p>
            <a:pPr marL="482981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的9.0/3.4=2.6倍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7617" y="117893"/>
            <a:ext cx="10106766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讨论：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考虑不同组织结构，直接映象Cache和两路组相联Cache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0941" y="581581"/>
            <a:ext cx="8893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7205" y="1040457"/>
            <a:ext cx="11470637" cy="145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4.不同映射组织结构对平均访存时间、CPU的性能有何影响？分析时假设：</a:t>
            </a:r>
          </a:p>
          <a:p>
            <a:pPr marL="0" marR="0">
              <a:lnSpc>
                <a:spcPts val="2400"/>
              </a:lnSpc>
              <a:spcBef>
                <a:spcPts val="1701"/>
              </a:spcBef>
              <a:spcAft>
                <a:spcPts val="0"/>
              </a:spcAft>
            </a:pPr>
            <a:r>
              <a:rPr sz="2400" spc="34" dirty="0">
                <a:solidFill>
                  <a:srgbClr val="000000"/>
                </a:solidFill>
                <a:latin typeface="CPDOQL+SimSun"/>
                <a:cs typeface="CPDOQL+SimSun"/>
              </a:rPr>
              <a:t>(1)理想Cache（命中率为100%）情况下的CPI为2，时钟周期为2ns，平均每条指令访</a:t>
            </a:r>
          </a:p>
          <a:p>
            <a:pPr marL="0" marR="0">
              <a:lnSpc>
                <a:spcPts val="2400"/>
              </a:lnSpc>
              <a:spcBef>
                <a:spcPts val="191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存1.3次。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205" y="2698432"/>
            <a:ext cx="624839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(2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)Cache容量均为64KB，块大小都是32字节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7205" y="3247072"/>
            <a:ext cx="11734800" cy="144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(3)在组相联Cache中，由于多路选择器的存在而使CPU的时钟周期增加到原来的1.1倍。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spc="35" dirty="0">
                <a:solidFill>
                  <a:srgbClr val="000000"/>
                </a:solidFill>
                <a:latin typeface="CPDOQL+SimSun"/>
                <a:cs typeface="CPDOQL+SimSun"/>
              </a:rPr>
              <a:t>(4) </a:t>
            </a:r>
            <a:r>
              <a:rPr sz="2400" spc="35" dirty="0">
                <a:solidFill>
                  <a:srgbClr val="002060"/>
                </a:solidFill>
                <a:latin typeface="CPDOQL+SimSun"/>
                <a:cs typeface="CPDOQL+SimSun"/>
              </a:rPr>
              <a:t>这两种结构Cache的不命中开销都是70ns。</a:t>
            </a:r>
            <a:r>
              <a:rPr sz="2400" spc="38" dirty="0">
                <a:solidFill>
                  <a:srgbClr val="000000"/>
                </a:solidFill>
                <a:latin typeface="CPDOQL+SimSun"/>
                <a:cs typeface="CPDOQL+SimSun"/>
              </a:rPr>
              <a:t>（在实际应用中，应取整为整数个时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钟周期）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7205" y="4892992"/>
            <a:ext cx="11470639" cy="891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(5) 命中时间为1个时钟周期，64KB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直接映象Cache的不命中率为1.4%</a:t>
            </a:r>
            <a:r>
              <a:rPr sz="2400" spc="10" dirty="0">
                <a:solidFill>
                  <a:srgbClr val="000000"/>
                </a:solidFill>
                <a:latin typeface="CPDOQL+SimSun"/>
                <a:cs typeface="CPDOQL+SimSun"/>
              </a:rPr>
              <a:t>，相同容量的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两</a:t>
            </a:r>
          </a:p>
          <a:p>
            <a:pPr marL="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路组相联Cache的不命中率为1%。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7617" y="76040"/>
            <a:ext cx="965250" cy="62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7205" y="696029"/>
            <a:ext cx="917331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理想Cache（命中率为100%）情况下的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CPI为2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时钟周期为2ns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7205" y="1244669"/>
            <a:ext cx="366340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平均每条指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令访存1.3次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205" y="1793309"/>
            <a:ext cx="10956289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在组相联Cache中，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CPU的时钟周期</a:t>
            </a:r>
            <a:r>
              <a:rPr sz="2400" spc="-725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 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=原来的1.1倍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Cache的</a:t>
            </a:r>
            <a:r>
              <a:rPr sz="2400" spc="37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不命中开销都是70ns</a:t>
            </a:r>
            <a:r>
              <a:rPr sz="2400" spc="4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  <a:r>
              <a:rPr sz="2400" spc="4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命中时间为1</a:t>
            </a:r>
            <a:r>
              <a:rPr sz="2400" spc="4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个时钟周期，直接映象Cache的</a:t>
            </a: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不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命中率为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1.4%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，两路组相联Cache的</a:t>
            </a: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不命中率为</a:t>
            </a: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1%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1505" y="4200912"/>
            <a:ext cx="8968585" cy="2110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两种结构的平均访存时间分别是：</a:t>
            </a:r>
          </a:p>
          <a:p>
            <a:pPr marL="527050" marR="0">
              <a:lnSpc>
                <a:spcPts val="3688"/>
              </a:lnSpc>
              <a:spcBef>
                <a:spcPts val="1104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直接映象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平均访存时间＝2＋（1.4%×70）＝2.98ns</a:t>
            </a:r>
          </a:p>
          <a:p>
            <a:pPr marL="316230" marR="0">
              <a:lnSpc>
                <a:spcPts val="3688"/>
              </a:lnSpc>
              <a:spcBef>
                <a:spcPts val="676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两路组相联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平均访存时间＝2×1.1＋（1%×70）＝2.9ns</a:t>
            </a:r>
          </a:p>
          <a:p>
            <a:pPr marL="6671944" marR="0">
              <a:lnSpc>
                <a:spcPts val="3688"/>
              </a:lnSpc>
              <a:spcBef>
                <a:spcPts val="62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比较低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7617" y="76040"/>
            <a:ext cx="965250" cy="62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例题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3605" y="367474"/>
            <a:ext cx="9923780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206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CPU时间＝IC×(CPI＋每条指令平均访存次数× 不命中率×不命中开销）× 时钟周期时间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8995" y="1030039"/>
            <a:ext cx="10956291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7" dirty="0">
                <a:solidFill>
                  <a:srgbClr val="000000"/>
                </a:solidFill>
                <a:latin typeface="CITLOR+MicrosoftYaHei"/>
                <a:cs typeface="CITLOR+MicrosoftYaHei"/>
              </a:rPr>
              <a:t>理想Cache（命中率为100%）情况下的</a:t>
            </a:r>
            <a:r>
              <a:rPr sz="2400" spc="60" dirty="0">
                <a:solidFill>
                  <a:srgbClr val="222A35"/>
                </a:solidFill>
                <a:latin typeface="CITLOR+MicrosoftYaHei"/>
                <a:cs typeface="CITLOR+MicrosoftYaHei"/>
              </a:rPr>
              <a:t>CPI为2</a:t>
            </a:r>
            <a:r>
              <a:rPr sz="2400" spc="6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spc="6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时钟周期为2ns</a:t>
            </a:r>
            <a:r>
              <a:rPr sz="2400" spc="6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，平均每条指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令访存1.3次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  <a:r>
              <a:rPr sz="2400" spc="10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在组相联Cache中，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CPU的时钟周期</a:t>
            </a:r>
            <a:r>
              <a:rPr sz="2400" spc="-712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 </a:t>
            </a:r>
            <a:r>
              <a:rPr sz="2400" spc="1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=原来的1.1倍</a:t>
            </a:r>
            <a:r>
              <a:rPr sz="2400" spc="1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；Cache的</a:t>
            </a:r>
            <a:r>
              <a:rPr sz="24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不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1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命中开销都是70ns</a:t>
            </a:r>
            <a:r>
              <a:rPr sz="2400" spc="1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  <a:r>
              <a:rPr sz="2400" spc="100" dirty="0">
                <a:solidFill>
                  <a:srgbClr val="222A35"/>
                </a:solidFill>
                <a:latin typeface="APUNJS+MicrosoftYaHei-Bold"/>
                <a:cs typeface="APUNJS+MicrosoftYaHei-Bold"/>
              </a:rPr>
              <a:t>命中时间为1</a:t>
            </a:r>
            <a:r>
              <a:rPr sz="2400" spc="1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个时钟周期，直接映象Cache的</a:t>
            </a:r>
            <a:r>
              <a:rPr sz="2400" spc="104" dirty="0">
                <a:solidFill>
                  <a:srgbClr val="222A35"/>
                </a:solidFill>
                <a:latin typeface="CITLOR+MicrosoftYaHei"/>
                <a:cs typeface="CITLOR+MicrosoftYaHei"/>
              </a:rPr>
              <a:t>不命中率为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8995" y="2675959"/>
            <a:ext cx="615255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1.4%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，两路组相联Cache的</a:t>
            </a: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不命中率为1%（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90330" y="2675959"/>
            <a:ext cx="457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22A35"/>
                </a:solidFill>
                <a:latin typeface="CITLOR+MicrosoftYaHei"/>
                <a:cs typeface="CITLOR+MicrosoftYaHei"/>
              </a:rPr>
              <a:t>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00835" y="3373189"/>
            <a:ext cx="7412553" cy="1390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CPU时间_1路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＝ IC×(2.0×2＋(1.3×0.014×70))</a:t>
            </a:r>
          </a:p>
          <a:p>
            <a:pPr marL="1809749" marR="0">
              <a:lnSpc>
                <a:spcPts val="3167"/>
              </a:lnSpc>
              <a:spcBef>
                <a:spcPts val="522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＝ 5.27×IC</a:t>
            </a:r>
          </a:p>
          <a:p>
            <a:pPr marL="0" marR="0">
              <a:lnSpc>
                <a:spcPts val="3167"/>
              </a:lnSpc>
              <a:spcBef>
                <a:spcPts val="522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CPU时间_2路 ＝ 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IC×(2.0×2×1.10＋(1.3×0.010×70))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20415" y="4798129"/>
            <a:ext cx="167582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＝ 5.31×IC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0835" y="5130234"/>
            <a:ext cx="5187912" cy="714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CPU时间_2路</a:t>
            </a:r>
          </a:p>
          <a:p>
            <a:pPr marL="288251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E24C05"/>
                </a:solidFill>
                <a:latin typeface="VLIWSI+NSimSun"/>
                <a:cs typeface="VLIWSI+NSimSun"/>
              </a:rPr>
              <a:t>───── </a:t>
            </a:r>
            <a:r>
              <a:rPr sz="2400" dirty="0">
                <a:solidFill>
                  <a:srgbClr val="E24C05"/>
                </a:solidFill>
                <a:latin typeface="VLIWSI+NSimSun"/>
                <a:cs typeface="VLIWSI+NSimSun"/>
              </a:rPr>
              <a:t>＝</a:t>
            </a:r>
            <a:r>
              <a:rPr sz="2400" spc="20" dirty="0">
                <a:solidFill>
                  <a:srgbClr val="E24C05"/>
                </a:solidFill>
                <a:latin typeface="VLIWSI+NSimSun"/>
                <a:cs typeface="VLIWSI+NSimSun"/>
              </a:rPr>
              <a:t> </a:t>
            </a:r>
            <a:r>
              <a:rPr sz="2400" spc="10" dirty="0">
                <a:solidFill>
                  <a:srgbClr val="E24C05"/>
                </a:solidFill>
                <a:latin typeface="VLIWSI+NSimSun"/>
                <a:cs typeface="VLIWSI+NSimSun"/>
              </a:rPr>
              <a:t>───── ＝1.01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61091" y="5337492"/>
            <a:ext cx="13792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E24C05"/>
                </a:solidFill>
                <a:latin typeface="VLIWSI+NSimSun"/>
                <a:cs typeface="VLIWSI+NSimSun"/>
              </a:rPr>
              <a:t>5.31×IC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64893" y="5724594"/>
            <a:ext cx="200010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CPU时间_1路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61091" y="5775642"/>
            <a:ext cx="13792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spc="10" dirty="0">
                <a:solidFill>
                  <a:srgbClr val="E24C05"/>
                </a:solidFill>
                <a:latin typeface="VLIWSI+NSimSun"/>
                <a:cs typeface="VLIWSI+NSimSun"/>
              </a:rPr>
              <a:t>5.27×IC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035040" y="6056699"/>
            <a:ext cx="563731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直接映象Cache的平均性能好一些（</a:t>
            </a:r>
            <a:r>
              <a:rPr sz="2400" dirty="0">
                <a:solidFill>
                  <a:srgbClr val="FF0000"/>
                </a:solidFill>
                <a:latin typeface="APUNJS+MicrosoftYaHei-Bold"/>
                <a:cs typeface="APUNJS+MicrosoftYaHei-Bold"/>
              </a:rPr>
              <a:t>？</a:t>
            </a:r>
            <a:r>
              <a:rPr sz="2400" dirty="0">
                <a:solidFill>
                  <a:srgbClr val="000000"/>
                </a:solidFill>
                <a:latin typeface="APUNJS+MicrosoftYaHei-Bold"/>
                <a:cs typeface="APUNJS+MicrosoftYaHei-Bold"/>
              </a:rPr>
              <a:t>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372490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常见的存储器层次结构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0805" y="862022"/>
            <a:ext cx="2832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Common Memory Hierarchies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7015" y="5470277"/>
            <a:ext cx="11708765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当L3集成进CPU正式成为CPU内部缓存后，CPU处理数据时只有5%需要在内存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中调用数据，进一步地减少了内存延迟，使系统的响应更为快速。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715" y="945673"/>
            <a:ext cx="1144143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5" dirty="0">
                <a:solidFill>
                  <a:srgbClr val="FFFFFF"/>
                </a:solidFill>
                <a:latin typeface="CPDOQL+SimSun"/>
                <a:cs typeface="CPDOQL+SimSun"/>
              </a:rPr>
              <a:t>结构</a:t>
            </a:r>
            <a:r>
              <a:rPr sz="3600" spc="10985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CPDOQL+SimSun"/>
                <a:cs typeface="CPDOQL+SimSun"/>
              </a:rPr>
              <a:t>不命中率</a:t>
            </a:r>
            <a:r>
              <a:rPr sz="3600" spc="-325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CPDOQL+SimSun"/>
                <a:cs typeface="CPDOQL+SimSun"/>
              </a:rPr>
              <a:t>平均访存时间</a:t>
            </a:r>
            <a:r>
              <a:rPr sz="3600" spc="-120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CPDOQL+SimSun"/>
                <a:cs typeface="CPDOQL+SimSun"/>
              </a:rPr>
              <a:t>CPU时间</a:t>
            </a:r>
            <a:r>
              <a:rPr sz="3600" spc="650" dirty="0">
                <a:solidFill>
                  <a:srgbClr val="FFFFFF"/>
                </a:solidFill>
                <a:latin typeface="CPDOQL+SimSun"/>
                <a:cs typeface="CPDOQL+SimSu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CPDOQL+SimSun"/>
                <a:cs typeface="CPDOQL+SimSun"/>
              </a:rPr>
              <a:t>命中时间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715" y="1719738"/>
            <a:ext cx="10749916" cy="114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5" dirty="0">
                <a:solidFill>
                  <a:srgbClr val="7030A0"/>
                </a:solidFill>
                <a:latin typeface="CPDOQL+SimSun"/>
                <a:cs typeface="CPDOQL+SimSun"/>
              </a:rPr>
              <a:t>直接映像</a:t>
            </a:r>
            <a:r>
              <a:rPr sz="3600" spc="3755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1.4%</a:t>
            </a:r>
            <a:r>
              <a:rPr sz="3600" spc="693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2.98ns</a:t>
            </a:r>
            <a:r>
              <a:rPr sz="3600" spc="1077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5.27IC</a:t>
            </a:r>
            <a:r>
              <a:rPr sz="3600" spc="252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2ns</a:t>
            </a:r>
          </a:p>
          <a:p>
            <a:pPr marL="0" marR="0">
              <a:lnSpc>
                <a:spcPts val="3600"/>
              </a:lnSpc>
              <a:spcBef>
                <a:spcPts val="1519"/>
              </a:spcBef>
              <a:spcAft>
                <a:spcPts val="0"/>
              </a:spcAft>
            </a:pPr>
            <a:r>
              <a:rPr sz="3600" spc="15" dirty="0">
                <a:solidFill>
                  <a:srgbClr val="7030A0"/>
                </a:solidFill>
                <a:latin typeface="CPDOQL+SimSun"/>
                <a:cs typeface="CPDOQL+SimSun"/>
              </a:rPr>
              <a:t>二路组相联</a:t>
            </a:r>
            <a:r>
              <a:rPr sz="3600" spc="140" dirty="0">
                <a:solidFill>
                  <a:srgbClr val="7030A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1%</a:t>
            </a:r>
            <a:r>
              <a:rPr sz="3600" spc="1053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2.9ns</a:t>
            </a:r>
            <a:r>
              <a:rPr sz="3600" spc="1257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5.31IC</a:t>
            </a:r>
            <a:r>
              <a:rPr sz="3600" spc="252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3600" dirty="0">
                <a:solidFill>
                  <a:srgbClr val="000000"/>
                </a:solidFill>
                <a:latin typeface="CPDOQL+SimSun"/>
                <a:cs typeface="CPDOQL+SimSun"/>
              </a:rPr>
              <a:t>2.2ns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785" y="3889218"/>
            <a:ext cx="11293473" cy="57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结论：</a:t>
            </a:r>
            <a:r>
              <a:rPr sz="3200" spc="104" dirty="0">
                <a:solidFill>
                  <a:srgbClr val="FF0066"/>
                </a:solidFill>
                <a:latin typeface="CITLOR+MicrosoftYaHei"/>
                <a:cs typeface="CITLOR+MicrosoftYaHei"/>
              </a:rPr>
              <a:t>有时大容量或高相联度</a:t>
            </a:r>
            <a:r>
              <a:rPr sz="3200" spc="104" dirty="0">
                <a:solidFill>
                  <a:srgbClr val="FF0066"/>
                </a:solidFill>
                <a:latin typeface="HNPUFI+TimesNewRomanPSMT"/>
                <a:cs typeface="HNPUFI+TimesNewRomanPSMT"/>
              </a:rPr>
              <a:t>Cache</a:t>
            </a:r>
            <a:r>
              <a:rPr sz="3200" spc="104" dirty="0">
                <a:solidFill>
                  <a:srgbClr val="FF0066"/>
                </a:solidFill>
                <a:latin typeface="CITLOR+MicrosoftYaHei"/>
                <a:cs typeface="CITLOR+MicrosoftYaHei"/>
              </a:rPr>
              <a:t>命中时间的增加反而会抵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8785" y="4620739"/>
            <a:ext cx="10328273" cy="57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0066"/>
                </a:solidFill>
                <a:latin typeface="CITLOR+MicrosoftYaHei"/>
                <a:cs typeface="CITLOR+MicrosoftYaHei"/>
              </a:rPr>
              <a:t>消命中率的改进所起的作用，从而导致处理器性能的下降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451358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65" dirty="0">
                <a:solidFill>
                  <a:srgbClr val="262626"/>
                </a:solidFill>
                <a:latin typeface="CPDOQL+SimSun"/>
                <a:cs typeface="CPDOQL+SimSun"/>
              </a:rPr>
              <a:t>高速缓冲存储器（Cache）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007" y="862098"/>
            <a:ext cx="673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5895" y="1812320"/>
            <a:ext cx="2439035" cy="489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Cache综述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895" y="2853720"/>
            <a:ext cx="3658234" cy="1531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57"/>
              </a:lnSpc>
              <a:spcBef>
                <a:spcPts val="0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BFBFBF"/>
                </a:solidFill>
                <a:latin typeface="CPDOQL+SimSun"/>
                <a:cs typeface="CPDOQL+SimSun"/>
              </a:rPr>
              <a:t>Cache性能的量化</a:t>
            </a:r>
          </a:p>
          <a:p>
            <a:pPr marL="0" marR="0">
              <a:lnSpc>
                <a:spcPts val="3557"/>
              </a:lnSpc>
              <a:spcBef>
                <a:spcPts val="4642"/>
              </a:spcBef>
              <a:spcAft>
                <a:spcPts val="0"/>
              </a:spcAft>
            </a:pPr>
            <a:r>
              <a:rPr sz="3200" spc="1058" dirty="0">
                <a:solidFill>
                  <a:srgbClr val="0055D2"/>
                </a:solidFill>
                <a:latin typeface="DWOFLL+Wingdings-Regular"/>
                <a:cs typeface="DWOFLL+Wingdings-Regular"/>
              </a:rPr>
              <a:t>Ø</a:t>
            </a:r>
            <a:r>
              <a:rPr sz="3200" dirty="0">
                <a:solidFill>
                  <a:srgbClr val="000000"/>
                </a:solidFill>
                <a:latin typeface="CPDOQL+SimSun"/>
                <a:cs typeface="CPDOQL+SimSun"/>
              </a:rPr>
              <a:t>Cache性能的优化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715435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重温平均访存时间</a:t>
            </a:r>
          </a:p>
          <a:p>
            <a:pPr marL="19418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Review Average Memory Access 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0075" y="1291919"/>
            <a:ext cx="651002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-55" dirty="0">
                <a:solidFill>
                  <a:srgbClr val="000000"/>
                </a:solidFill>
                <a:latin typeface="CITLOR+MicrosoftYaHei"/>
                <a:cs typeface="CITLOR+MicrosoftYaHei"/>
              </a:rPr>
              <a:t>AMAT</a:t>
            </a:r>
            <a:r>
              <a:rPr sz="2800" spc="57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= 命中时间 + 缺失率 × 缺失代价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41354" y="2076202"/>
            <a:ext cx="2478723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66FF"/>
                </a:solidFill>
                <a:latin typeface="CPDOQL+SimSun"/>
                <a:cs typeface="CPDOQL+SimSun"/>
              </a:rPr>
              <a:t>如何降低AMAT?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29802" y="3280384"/>
            <a:ext cx="15741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命中时间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50165" y="3454640"/>
            <a:ext cx="12185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7030A0"/>
                </a:solidFill>
                <a:latin typeface="CITLOR+MicrosoftYaHei"/>
                <a:cs typeface="CITLOR+MicrosoftYaHei"/>
              </a:rPr>
              <a:t>缺失率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02217" y="4294797"/>
            <a:ext cx="12185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87866" y="4626215"/>
            <a:ext cx="15741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7030A0"/>
                </a:solidFill>
                <a:latin typeface="CITLOR+MicrosoftYaHei"/>
                <a:cs typeface="CITLOR+MicrosoftYaHei"/>
              </a:rPr>
              <a:t>命中时间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40537" y="5245709"/>
            <a:ext cx="2297789" cy="933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设计权衡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sz="2800" spc="-32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（Tradeoff）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7246" y="5311050"/>
            <a:ext cx="15741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缺失代价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446" y="354171"/>
            <a:ext cx="3372167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7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Cache性能的优化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 Performance 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7416" y="1996636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降低缺失率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6705" y="2001563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降低缺失代价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7556" y="1996649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降低命中时间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5778" y="2614867"/>
            <a:ext cx="1731645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调整Cache结构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0962" y="2611896"/>
            <a:ext cx="1731644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多级Cache结构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25407" y="2611896"/>
            <a:ext cx="1822612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简洁的L1 Cache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48968" y="3206446"/>
            <a:ext cx="1575599" cy="1522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Victim Cache</a:t>
            </a:r>
          </a:p>
          <a:p>
            <a:pPr marL="134785" marR="0">
              <a:lnSpc>
                <a:spcPts val="2375"/>
              </a:lnSpc>
              <a:spcBef>
                <a:spcPts val="223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编译器优化</a:t>
            </a:r>
          </a:p>
          <a:p>
            <a:pPr marL="472770" marR="0">
              <a:lnSpc>
                <a:spcPts val="2375"/>
              </a:lnSpc>
              <a:spcBef>
                <a:spcPts val="228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预取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3279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写缓存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1753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路预测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5428" y="4308400"/>
            <a:ext cx="1503208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B3838"/>
                </a:solidFill>
                <a:latin typeface="CITLOR+MicrosoftYaHei"/>
                <a:cs typeface="CITLOR+MicrosoftYaHei"/>
              </a:rPr>
              <a:t>流水线Cache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00688" y="4333660"/>
            <a:ext cx="1503209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非阻塞Cache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446" y="354171"/>
            <a:ext cx="3372167" cy="63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7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Cache性能的优化</a:t>
            </a:r>
          </a:p>
          <a:p>
            <a:pPr marL="0" marR="0">
              <a:lnSpc>
                <a:spcPts val="1405"/>
              </a:lnSpc>
              <a:spcBef>
                <a:spcPts val="468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Cache Performance 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7416" y="1996636"/>
            <a:ext cx="16764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5392"/>
                </a:solidFill>
                <a:latin typeface="APUNJS+MicrosoftYaHei-Bold"/>
                <a:cs typeface="APUNJS+MicrosoftYaHei-Bold"/>
              </a:rPr>
              <a:t>降低缺失率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6705" y="2001563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降低缺失代价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7556" y="1996649"/>
            <a:ext cx="19812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9D9D9"/>
                </a:solidFill>
                <a:latin typeface="APUNJS+MicrosoftYaHei-Bold"/>
                <a:cs typeface="APUNJS+MicrosoftYaHei-Bold"/>
              </a:rPr>
              <a:t>降低命中时间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5778" y="2614867"/>
            <a:ext cx="1731645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调整Cache结构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0962" y="2611896"/>
            <a:ext cx="1731644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多级Cache结构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25407" y="2611896"/>
            <a:ext cx="1822612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简洁的L1 Cache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48968" y="3206446"/>
            <a:ext cx="1575599" cy="1522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Victim Cache</a:t>
            </a:r>
          </a:p>
          <a:p>
            <a:pPr marL="134785" marR="0">
              <a:lnSpc>
                <a:spcPts val="2375"/>
              </a:lnSpc>
              <a:spcBef>
                <a:spcPts val="223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编译器优化</a:t>
            </a:r>
          </a:p>
          <a:p>
            <a:pPr marL="472770" marR="0">
              <a:lnSpc>
                <a:spcPts val="2375"/>
              </a:lnSpc>
              <a:spcBef>
                <a:spcPts val="2282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预取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3279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写缓存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17532" y="3472778"/>
            <a:ext cx="838200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路预测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5428" y="4308400"/>
            <a:ext cx="1503208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流水线Cache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00688" y="4333660"/>
            <a:ext cx="1503209" cy="339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ITLOR+MicrosoftYaHei"/>
                <a:cs typeface="CITLOR+MicrosoftYaHei"/>
              </a:rPr>
              <a:t>非阻塞Cache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224279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3C模型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3C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1315" y="2464764"/>
            <a:ext cx="5440680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用于描述三种类型的Cache缺失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1315" y="3104844"/>
            <a:ext cx="11431905" cy="1146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224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4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强制缺失</a:t>
            </a:r>
            <a:r>
              <a:rPr sz="2800" spc="4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</a:t>
            </a:r>
            <a:r>
              <a:rPr sz="2800" spc="4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C</a:t>
            </a:r>
            <a:r>
              <a:rPr sz="2800" spc="45" dirty="0">
                <a:solidFill>
                  <a:srgbClr val="000000"/>
                </a:solidFill>
                <a:latin typeface="CITLOR+MicrosoftYaHei"/>
                <a:cs typeface="CITLOR+MicrosoftYaHei"/>
              </a:rPr>
              <a:t>ompulsory）：也称冷启动缺失，对Cache行的</a:t>
            </a:r>
            <a:r>
              <a:rPr sz="2800" spc="43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首次引</a:t>
            </a:r>
          </a:p>
          <a:p>
            <a:pPr marL="0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sz="280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用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导致的缺失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8514" y="4385005"/>
            <a:ext cx="10974701" cy="114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spc="33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容量缺失</a:t>
            </a:r>
            <a:r>
              <a:rPr sz="28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</a:t>
            </a:r>
            <a:r>
              <a:rPr sz="2800" spc="35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C</a:t>
            </a:r>
            <a:r>
              <a:rPr sz="2800" spc="32" dirty="0">
                <a:solidFill>
                  <a:srgbClr val="000000"/>
                </a:solidFill>
                <a:latin typeface="CITLOR+MicrosoftYaHei"/>
                <a:cs typeface="CITLOR+MicrosoftYaHei"/>
              </a:rPr>
              <a:t>apacity）：采用</a:t>
            </a:r>
            <a:r>
              <a:rPr sz="2800" spc="35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全相联</a:t>
            </a:r>
            <a:r>
              <a:rPr sz="2800" spc="35" dirty="0">
                <a:solidFill>
                  <a:srgbClr val="000000"/>
                </a:solidFill>
                <a:latin typeface="CITLOR+MicrosoftYaHei"/>
                <a:cs typeface="CITLOR+MicrosoftYaHei"/>
              </a:rPr>
              <a:t>结构也不能容纳所有请求的块</a:t>
            </a:r>
          </a:p>
          <a:p>
            <a:pPr marL="342900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所导致的缺失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8514" y="5665164"/>
            <a:ext cx="10974706" cy="114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5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800" spc="65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冲突缺失</a:t>
            </a:r>
            <a:r>
              <a:rPr sz="2800" spc="7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</a:t>
            </a:r>
            <a:r>
              <a:rPr sz="2800" spc="7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C</a:t>
            </a:r>
            <a:r>
              <a:rPr sz="2800" spc="70" dirty="0">
                <a:solidFill>
                  <a:srgbClr val="000000"/>
                </a:solidFill>
                <a:latin typeface="CITLOR+MicrosoftYaHei"/>
                <a:cs typeface="CITLOR+MicrosoftYaHei"/>
              </a:rPr>
              <a:t>onflict）：也称碰撞缺失，很多块</a:t>
            </a:r>
            <a:r>
              <a:rPr sz="2800" spc="70" dirty="0">
                <a:solidFill>
                  <a:srgbClr val="FF0066"/>
                </a:solidFill>
                <a:latin typeface="APUNJS+MicrosoftYaHei-Bold"/>
                <a:cs typeface="APUNJS+MicrosoftYaHei-Bold"/>
              </a:rPr>
              <a:t>竞争同一组</a:t>
            </a:r>
            <a:r>
              <a:rPr sz="2800" spc="7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导致的</a:t>
            </a:r>
          </a:p>
          <a:p>
            <a:pPr marL="342900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缺失，并且这种缺失在使用相同大小的全相联Cache中不存在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1224279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3C模型</a:t>
            </a:r>
          </a:p>
          <a:p>
            <a:pPr marL="75933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3C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785" y="970285"/>
            <a:ext cx="8757920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假设某直接相联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，容量是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，块大小是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8B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。对下列访存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地址流，识别前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8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次访问中所出现的缺失的类型是什么？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-17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Trace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：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A+8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A+32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A+16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A+24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A+40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A+8 . . . . 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785" y="3164846"/>
            <a:ext cx="437261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访存地址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A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对应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中第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0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21980" y="4162380"/>
            <a:ext cx="8194993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A</a:t>
            </a:r>
            <a:r>
              <a:rPr sz="2000" spc="535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A+8</a:t>
            </a:r>
            <a:r>
              <a:rPr sz="2000" spc="429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A+32</a:t>
            </a:r>
            <a:r>
              <a:rPr sz="2000" spc="53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dirty="0">
                <a:solidFill>
                  <a:srgbClr val="000000"/>
                </a:solidFill>
                <a:latin typeface="CPDOQL+SimSun"/>
                <a:cs typeface="CPDOQL+SimSun"/>
              </a:rPr>
              <a:t>A</a:t>
            </a:r>
            <a:r>
              <a:rPr sz="2000" spc="531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A+16</a:t>
            </a:r>
            <a:r>
              <a:rPr sz="2000" spc="378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A+24</a:t>
            </a:r>
            <a:r>
              <a:rPr sz="2000" spc="3784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A+40</a:t>
            </a:r>
            <a:r>
              <a:rPr sz="2000" spc="429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2000" spc="10" dirty="0">
                <a:solidFill>
                  <a:srgbClr val="000000"/>
                </a:solidFill>
                <a:latin typeface="CPDOQL+SimSun"/>
                <a:cs typeface="CPDOQL+SimSun"/>
              </a:rPr>
              <a:t>A+8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340" y="4515637"/>
            <a:ext cx="661670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命中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340" y="4911877"/>
            <a:ext cx="1170940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强制缺失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96186" y="4966566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3156" y="4961652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05969" y="4961652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62939" y="495673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7340" y="5323992"/>
            <a:ext cx="1170940" cy="770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容量缺失</a:t>
            </a:r>
          </a:p>
          <a:p>
            <a:pPr marL="0" marR="0">
              <a:lnSpc>
                <a:spcPts val="2646"/>
              </a:lnSpc>
              <a:spcBef>
                <a:spcPts val="523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冲突缺失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03996" y="5378847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74615" y="5748226"/>
            <a:ext cx="3810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0066"/>
                </a:solidFill>
                <a:latin typeface="CPDOQL+SimSun"/>
                <a:cs typeface="CPDOQL+SimSun"/>
              </a:rPr>
              <a:t>√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58722" y="6154292"/>
            <a:ext cx="8252974" cy="701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冲突缺失：在组相联Cache中缺失，但同样容量的全相联Cache中不缺失</a:t>
            </a:r>
          </a:p>
          <a:p>
            <a:pPr marL="165" marR="0">
              <a:lnSpc>
                <a:spcPts val="257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容量缺失：在组相联Cache中缺失，在同样容量的全相联Cache中也缺失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4395" y="20389"/>
            <a:ext cx="1026125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假设块长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32B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LRU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替换算法下，各类不命中率与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容量、相联度的关系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78390" y="2155894"/>
            <a:ext cx="2019299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793" dirty="0">
                <a:solidFill>
                  <a:srgbClr val="002060"/>
                </a:solidFill>
                <a:latin typeface="DWOFLL+Wingdings-Regular"/>
                <a:cs typeface="DWOFLL+Wingdings-Regular"/>
              </a:rPr>
              <a:t>Ø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容量冲突和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21290" y="2521654"/>
            <a:ext cx="1676400" cy="80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强制冲突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与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相联度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无关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78390" y="3618934"/>
            <a:ext cx="2019299" cy="1171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793" dirty="0">
                <a:solidFill>
                  <a:srgbClr val="002060"/>
                </a:solidFill>
                <a:latin typeface="DWOFLL+Wingdings-Regular"/>
                <a:cs typeface="DWOFLL+Wingdings-Regular"/>
              </a:rPr>
              <a:t>Ø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容量冲突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与</a:t>
            </a:r>
          </a:p>
          <a:p>
            <a:pPr marL="34290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highlight>
                  <a:srgbClr val="FFFF00"/>
                </a:highlight>
                <a:latin typeface="CITLOR+MicrosoftYaHei"/>
                <a:cs typeface="CITLOR+MicrosoftYaHei"/>
              </a:rPr>
              <a:t>容量</a:t>
            </a:r>
          </a:p>
          <a:p>
            <a:pPr marL="34290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有关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4395" y="20389"/>
            <a:ext cx="7009952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不命中率受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容量、相联度、块长等因素的影响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4225" y="3146822"/>
            <a:ext cx="2667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0000"/>
                </a:solidFill>
                <a:latin typeface="CPDOQL+SimSun"/>
                <a:cs typeface="CPDOQL+SimSun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9180" y="5042604"/>
            <a:ext cx="50673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相联度越高，冲突不命中就越少；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9180" y="5591244"/>
            <a:ext cx="11010264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spc="10" dirty="0">
                <a:solidFill>
                  <a:srgbClr val="D60093"/>
                </a:solidFill>
                <a:latin typeface="CPDOQL+SimSun"/>
                <a:cs typeface="CPDOQL+SimSun"/>
              </a:rPr>
              <a:t>强制性不命中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和容量不命中不受相联度的影响，</a:t>
            </a:r>
            <a:r>
              <a:rPr sz="2400" dirty="0">
                <a:solidFill>
                  <a:srgbClr val="000000"/>
                </a:solidFill>
                <a:latin typeface="CPDOQL+SimSun"/>
                <a:cs typeface="CPDOQL+SimSun"/>
              </a:rPr>
              <a:t>与</a:t>
            </a:r>
            <a:r>
              <a:rPr sz="2400" spc="10" dirty="0">
                <a:solidFill>
                  <a:srgbClr val="D60093"/>
                </a:solidFill>
                <a:latin typeface="CPDOQL+SimSun"/>
                <a:cs typeface="CPDOQL+SimSun"/>
              </a:rPr>
              <a:t>块大小有关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强制性不命中不受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容量的影响，但容量不命中却随着容量的增加而减少。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3640" y="441434"/>
            <a:ext cx="286321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95"/>
              </a:lnSpc>
              <a:spcBef>
                <a:spcPts val="0"/>
              </a:spcBef>
              <a:spcAft>
                <a:spcPts val="0"/>
              </a:spcAft>
            </a:pPr>
            <a:r>
              <a:rPr sz="2500" spc="10" dirty="0">
                <a:solidFill>
                  <a:srgbClr val="262626"/>
                </a:solidFill>
                <a:latin typeface="CPDOQL+SimSun"/>
                <a:cs typeface="CPDOQL+SimSun"/>
              </a:rPr>
              <a:t>降低Cache不命中率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91335" y="1115389"/>
            <a:ext cx="39363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减少三种不命中的方法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48535" y="1733244"/>
            <a:ext cx="5714364" cy="1742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强制性不命中：</a:t>
            </a:r>
            <a:r>
              <a:rPr sz="2800" dirty="0">
                <a:solidFill>
                  <a:srgbClr val="D60093"/>
                </a:solidFill>
                <a:latin typeface="CITLOR+MicrosoftYaHei"/>
                <a:cs typeface="CITLOR+MicrosoftYaHei"/>
              </a:rPr>
              <a:t>增加块大小，预取</a:t>
            </a:r>
          </a:p>
          <a:p>
            <a:pPr marL="0" marR="0">
              <a:lnSpc>
                <a:spcPts val="3688"/>
              </a:lnSpc>
              <a:spcBef>
                <a:spcPts val="117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ꢀꢀꢀꢀꢀ （本身很少）</a:t>
            </a:r>
          </a:p>
          <a:p>
            <a:pPr marL="0" marR="0">
              <a:lnSpc>
                <a:spcPts val="3688"/>
              </a:lnSpc>
              <a:spcBef>
                <a:spcPts val="112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容量不命中：</a:t>
            </a:r>
            <a:r>
              <a:rPr sz="2800" dirty="0">
                <a:solidFill>
                  <a:srgbClr val="D60093"/>
                </a:solidFill>
                <a:latin typeface="CITLOR+MicrosoftYaHei"/>
                <a:cs typeface="CITLOR+MicrosoftYaHei"/>
              </a:rPr>
              <a:t>增加容量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48535" y="3586809"/>
            <a:ext cx="4291965" cy="1124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ꢀꢀꢀꢀꢀ（抖动现象）</a:t>
            </a:r>
          </a:p>
          <a:p>
            <a:pPr marL="0" marR="0">
              <a:lnSpc>
                <a:spcPts val="3688"/>
              </a:lnSpc>
              <a:spcBef>
                <a:spcPts val="117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冲突不命中：</a:t>
            </a:r>
            <a:r>
              <a:rPr sz="2800" dirty="0">
                <a:solidFill>
                  <a:srgbClr val="D60093"/>
                </a:solidFill>
                <a:latin typeface="CITLOR+MicrosoftYaHei"/>
                <a:cs typeface="CITLOR+MicrosoftYaHei"/>
              </a:rPr>
              <a:t>提高相联度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8535" y="4822519"/>
            <a:ext cx="89147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（理想情况：全相联，不发生冲突，代价昂贵，降低处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77135" y="5376875"/>
            <a:ext cx="26409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理器时钟频率）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91335" y="5994730"/>
            <a:ext cx="8914764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800" spc="42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许多降低不命中率的方法会增加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命中时间或不命中开销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0" y="354081"/>
            <a:ext cx="4597083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高速缓存四种状态：M E S 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0805" y="862022"/>
            <a:ext cx="28324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Common Memory Hierarchies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129734"/>
            <a:ext cx="4727227" cy="80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M(Modified):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已修改-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S(Shared):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共享的-多个cpu核共享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6625" y="1129734"/>
            <a:ext cx="5306318" cy="80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E(Exclusive):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独占的-数据是cpu核独占</a:t>
            </a:r>
          </a:p>
          <a:p>
            <a:pPr marL="4445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F5597"/>
                </a:solidFill>
                <a:latin typeface="CITLOR+MicrosoftYaHei"/>
                <a:cs typeface="CITLOR+MicrosoftYaHei"/>
              </a:rPr>
              <a:t>l(Invalid):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失效的-被其他cpu核所修改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50490" y="3017917"/>
            <a:ext cx="6096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线程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47540" y="3017917"/>
            <a:ext cx="6096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线程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49170" y="3831987"/>
            <a:ext cx="3207384" cy="1003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L1指令cache</a:t>
            </a:r>
            <a:r>
              <a:rPr sz="1800" spc="3355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L1数据cache</a:t>
            </a:r>
          </a:p>
          <a:p>
            <a:pPr marL="979169" marR="0">
              <a:lnSpc>
                <a:spcPts val="1800"/>
              </a:lnSpc>
              <a:spcBef>
                <a:spcPts val="40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L2</a:t>
            </a:r>
            <a:r>
              <a:rPr sz="1800" spc="1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cache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28920" y="6378337"/>
            <a:ext cx="16383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Main</a:t>
            </a:r>
            <a:r>
              <a:rPr sz="1800" spc="1800" dirty="0">
                <a:solidFill>
                  <a:srgbClr val="000000"/>
                </a:solidFill>
                <a:latin typeface="CPDOQL+SimSun"/>
                <a:cs typeface="CPDOQL+SimSun"/>
              </a:rPr>
              <a:t> 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Memory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98989" y="2813278"/>
            <a:ext cx="4744720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9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</a:p>
          <a:p>
            <a:pPr marL="0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  <a:r>
              <a:rPr sz="4800" spc="20" dirty="0">
                <a:solidFill>
                  <a:srgbClr val="262626"/>
                </a:solidFill>
                <a:latin typeface="CPDOQL+SimSun"/>
                <a:cs typeface="CPDOQL+SimSun"/>
              </a:rPr>
              <a:t>调整Cache结构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2131" y="354171"/>
            <a:ext cx="7620267" cy="62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79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调整Cache结构——更大的块（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增加块的大小</a:t>
            </a:r>
            <a:r>
              <a:rPr sz="2800" dirty="0">
                <a:solidFill>
                  <a:srgbClr val="262626"/>
                </a:solidFill>
                <a:latin typeface="CPDOQL+SimSun"/>
                <a:cs typeface="CPDOQL+SimSun"/>
              </a:rPr>
              <a:t>）</a:t>
            </a:r>
          </a:p>
          <a:p>
            <a:pPr marL="0" marR="0">
              <a:lnSpc>
                <a:spcPts val="1405"/>
              </a:lnSpc>
              <a:spcBef>
                <a:spcPts val="38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Modify Cache Organization——Larger Block Size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31105" y="1423521"/>
            <a:ext cx="4835009" cy="1073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24C05"/>
                </a:solidFill>
                <a:latin typeface="RBPGAO+Tahoma"/>
                <a:cs typeface="RBPGAO+Tahoma"/>
              </a:rPr>
              <a:t>Cache</a:t>
            </a:r>
            <a:r>
              <a:rPr sz="2400" dirty="0">
                <a:solidFill>
                  <a:srgbClr val="E24C05"/>
                </a:solidFill>
                <a:latin typeface="RFJJBM+SimHei"/>
                <a:cs typeface="RFJJBM+SimHei"/>
              </a:rPr>
              <a:t>容量（字节）</a:t>
            </a:r>
          </a:p>
          <a:p>
            <a:pPr marL="0" marR="0">
              <a:lnSpc>
                <a:spcPts val="2896"/>
              </a:lnSpc>
              <a:spcBef>
                <a:spcPts val="2358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4K</a:t>
            </a:r>
            <a:r>
              <a:rPr sz="2400" spc="6824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16K</a:t>
            </a:r>
            <a:r>
              <a:rPr sz="2400" spc="6164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64K</a:t>
            </a:r>
            <a:r>
              <a:rPr sz="2400" spc="5509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256K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67865" y="1450022"/>
            <a:ext cx="10668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24C05"/>
                </a:solidFill>
                <a:latin typeface="RFJJBM+SimHei"/>
                <a:cs typeface="RFJJBM+SimHei"/>
              </a:rPr>
              <a:t>块大小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15465" y="2088197"/>
            <a:ext cx="2324219" cy="408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24C05"/>
                </a:solidFill>
                <a:latin typeface="RFJJBM+SimHei"/>
                <a:cs typeface="RFJJBM+SimHei"/>
              </a:rPr>
              <a:t>（字节）</a:t>
            </a:r>
            <a:r>
              <a:rPr sz="2400" spc="3580" dirty="0">
                <a:solidFill>
                  <a:srgbClr val="E24C05"/>
                </a:solidFill>
                <a:latin typeface="RFJJBM+SimHei"/>
                <a:cs typeface="RFJJBM+SimHei"/>
              </a:rPr>
              <a:t> </a:t>
            </a: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1K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75510" y="2754481"/>
            <a:ext cx="7795736" cy="2408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16</a:t>
            </a:r>
            <a:r>
              <a:rPr sz="2400" spc="4725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15.05%</a:t>
            </a:r>
            <a:r>
              <a:rPr sz="2400" spc="253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8.57%</a:t>
            </a:r>
            <a:r>
              <a:rPr sz="2400" spc="3202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3.94%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2.04%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1.09%</a:t>
            </a:r>
          </a:p>
          <a:p>
            <a:pPr marL="83185" marR="0">
              <a:lnSpc>
                <a:spcPts val="2896"/>
              </a:lnSpc>
              <a:spcBef>
                <a:spcPts val="2358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32</a:t>
            </a:r>
            <a:r>
              <a:rPr sz="2400" spc="4725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D60093"/>
                </a:solidFill>
                <a:latin typeface="RBPGAO+Tahoma"/>
                <a:cs typeface="RBPGAO+Tahoma"/>
              </a:rPr>
              <a:t>13.34%</a:t>
            </a:r>
            <a:r>
              <a:rPr sz="2400" spc="2627" dirty="0">
                <a:solidFill>
                  <a:srgbClr val="D60093"/>
                </a:solidFill>
                <a:latin typeface="RBPGAO+Tahoma"/>
                <a:cs typeface="RBPGAO+Tahoma"/>
              </a:rPr>
              <a:t> </a:t>
            </a:r>
            <a:r>
              <a:rPr sz="2400" spc="-36" dirty="0">
                <a:solidFill>
                  <a:srgbClr val="000000"/>
                </a:solidFill>
                <a:latin typeface="RBPGAO+Tahoma"/>
                <a:cs typeface="RBPGAO+Tahoma"/>
              </a:rPr>
              <a:t>7.24%</a:t>
            </a:r>
            <a:r>
              <a:rPr sz="2400" spc="3328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2.87%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1.35%</a:t>
            </a:r>
            <a:r>
              <a:rPr sz="2400" spc="322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spc="-16" dirty="0">
                <a:solidFill>
                  <a:srgbClr val="000000"/>
                </a:solidFill>
                <a:latin typeface="RBPGAO+Tahoma"/>
                <a:cs typeface="RBPGAO+Tahoma"/>
              </a:rPr>
              <a:t>0.70%</a:t>
            </a:r>
          </a:p>
          <a:p>
            <a:pPr marL="83185" marR="0">
              <a:lnSpc>
                <a:spcPts val="2896"/>
              </a:lnSpc>
              <a:spcBef>
                <a:spcPts val="2308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64</a:t>
            </a:r>
            <a:r>
              <a:rPr sz="2400" spc="4755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spc="-12" dirty="0">
                <a:solidFill>
                  <a:srgbClr val="000000"/>
                </a:solidFill>
                <a:latin typeface="RBPGAO+Tahoma"/>
                <a:cs typeface="RBPGAO+Tahoma"/>
              </a:rPr>
              <a:t>13.76%</a:t>
            </a:r>
            <a:r>
              <a:rPr sz="2400" spc="2669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spc="-36" dirty="0">
                <a:solidFill>
                  <a:srgbClr val="D60093"/>
                </a:solidFill>
                <a:latin typeface="RBPGAO+Tahoma"/>
                <a:cs typeface="RBPGAO+Tahoma"/>
              </a:rPr>
              <a:t>7.00%</a:t>
            </a:r>
            <a:r>
              <a:rPr sz="2400" spc="3328" dirty="0">
                <a:solidFill>
                  <a:srgbClr val="D60093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D60093"/>
                </a:solidFill>
                <a:latin typeface="RBPGAO+Tahoma"/>
                <a:cs typeface="RBPGAO+Tahoma"/>
              </a:rPr>
              <a:t>2.64%</a:t>
            </a:r>
            <a:r>
              <a:rPr sz="2400" spc="3197" dirty="0">
                <a:solidFill>
                  <a:srgbClr val="D60093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1.06%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0.51%</a:t>
            </a:r>
          </a:p>
          <a:p>
            <a:pPr marL="0" marR="0">
              <a:lnSpc>
                <a:spcPts val="2896"/>
              </a:lnSpc>
              <a:spcBef>
                <a:spcPts val="2358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128</a:t>
            </a:r>
            <a:r>
              <a:rPr sz="2400" spc="4070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16.64%</a:t>
            </a:r>
            <a:r>
              <a:rPr sz="2400" spc="265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spc="-48" dirty="0">
                <a:solidFill>
                  <a:srgbClr val="000000"/>
                </a:solidFill>
                <a:latin typeface="RBPGAO+Tahoma"/>
                <a:cs typeface="RBPGAO+Tahoma"/>
              </a:rPr>
              <a:t>7.78%</a:t>
            </a:r>
            <a:r>
              <a:rPr sz="2400" spc="3400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spc="-16" dirty="0">
                <a:solidFill>
                  <a:srgbClr val="000000"/>
                </a:solidFill>
                <a:latin typeface="RBPGAO+Tahoma"/>
                <a:cs typeface="RBPGAO+Tahoma"/>
              </a:rPr>
              <a:t>2.77%</a:t>
            </a:r>
            <a:r>
              <a:rPr sz="2400" spc="3241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D60093"/>
                </a:solidFill>
                <a:latin typeface="RBPGAO+Tahoma"/>
                <a:cs typeface="RBPGAO+Tahoma"/>
              </a:rPr>
              <a:t>1.02%</a:t>
            </a:r>
            <a:r>
              <a:rPr sz="2400" spc="3197" dirty="0">
                <a:solidFill>
                  <a:srgbClr val="D60093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D60093"/>
                </a:solidFill>
                <a:latin typeface="RBPGAO+Tahoma"/>
                <a:cs typeface="RBPGAO+Tahoma"/>
              </a:rPr>
              <a:t>0.49%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75510" y="5420211"/>
            <a:ext cx="7795736" cy="406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44546A"/>
                </a:solidFill>
                <a:latin typeface="RBPGAO+Tahoma"/>
                <a:cs typeface="RBPGAO+Tahoma"/>
              </a:rPr>
              <a:t>256</a:t>
            </a:r>
            <a:r>
              <a:rPr sz="2400" spc="4070" dirty="0">
                <a:solidFill>
                  <a:srgbClr val="44546A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22.01%</a:t>
            </a:r>
            <a:r>
              <a:rPr sz="2400" spc="253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9.51%</a:t>
            </a:r>
            <a:r>
              <a:rPr sz="2400" spc="3202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3.29%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1.15%</a:t>
            </a:r>
            <a:r>
              <a:rPr sz="2400" spc="3197" dirty="0">
                <a:solidFill>
                  <a:srgbClr val="000000"/>
                </a:solidFill>
                <a:latin typeface="RBPGAO+Tahoma"/>
                <a:cs typeface="RBPGAO+Tahoma"/>
              </a:rPr>
              <a:t> </a:t>
            </a:r>
            <a:r>
              <a:rPr sz="2400" dirty="0">
                <a:solidFill>
                  <a:srgbClr val="000000"/>
                </a:solidFill>
                <a:latin typeface="RBPGAO+Tahoma"/>
                <a:cs typeface="RBPGAO+Tahoma"/>
              </a:rPr>
              <a:t>0.49%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52040" y="5907100"/>
            <a:ext cx="5808979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各种块大小情况下Cache的不命中率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2131" y="354171"/>
            <a:ext cx="7620267" cy="778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79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调整Cache结构——更大的块（</a:t>
            </a: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增加块的大小</a:t>
            </a:r>
            <a:r>
              <a:rPr sz="2800" dirty="0">
                <a:solidFill>
                  <a:srgbClr val="262626"/>
                </a:solidFill>
                <a:latin typeface="CPDOQL+SimSun"/>
                <a:cs typeface="CPDOQL+SimSun"/>
              </a:rPr>
              <a:t>）</a:t>
            </a:r>
          </a:p>
          <a:p>
            <a:pPr marL="0" marR="0">
              <a:lnSpc>
                <a:spcPts val="1405"/>
              </a:lnSpc>
              <a:spcBef>
                <a:spcPts val="383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Modify Cache Organization——Larger Block Size</a:t>
            </a:r>
          </a:p>
          <a:p>
            <a:pPr marL="1755508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10%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1144" y="876051"/>
            <a:ext cx="1660525" cy="393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002060"/>
                </a:solidFill>
                <a:latin typeface="CPDOQL+SimSun"/>
                <a:cs typeface="CPDOQL+SimSun"/>
              </a:rPr>
              <a:t>cache</a:t>
            </a:r>
            <a:r>
              <a:rPr sz="2400" dirty="0">
                <a:solidFill>
                  <a:srgbClr val="002060"/>
                </a:solidFill>
                <a:latin typeface="CPDOQL+SimSun"/>
                <a:cs typeface="CPDOQL+SimSun"/>
              </a:rPr>
              <a:t>容量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04143" y="1066829"/>
            <a:ext cx="2862020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993300"/>
                </a:solidFill>
                <a:latin typeface="CPDOQL+SimSun"/>
                <a:cs typeface="CPDOQL+SimSun"/>
              </a:rPr>
              <a:t>256K</a:t>
            </a:r>
            <a:r>
              <a:rPr sz="1650" spc="2704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650" spc="75" dirty="0">
                <a:solidFill>
                  <a:srgbClr val="993300"/>
                </a:solidFill>
                <a:latin typeface="CPDOQL+SimSun"/>
                <a:cs typeface="CPDOQL+SimSun"/>
              </a:rPr>
              <a:t>64K</a:t>
            </a:r>
            <a:r>
              <a:rPr sz="1650" spc="2728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650" spc="75" dirty="0">
                <a:solidFill>
                  <a:srgbClr val="993300"/>
                </a:solidFill>
                <a:latin typeface="CPDOQL+SimSun"/>
                <a:cs typeface="CPDOQL+SimSun"/>
              </a:rPr>
              <a:t>16K</a:t>
            </a:r>
            <a:r>
              <a:rPr sz="1650" spc="2704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650" spc="75" dirty="0">
                <a:solidFill>
                  <a:srgbClr val="993300"/>
                </a:solidFill>
                <a:latin typeface="CPDOQL+SimSun"/>
                <a:cs typeface="CPDOQL+SimSun"/>
              </a:rPr>
              <a:t>4K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7463" y="1970641"/>
            <a:ext cx="360083" cy="6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35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FF"/>
                </a:solidFill>
                <a:latin typeface="GSMIPA+SimSun"/>
                <a:cs typeface="GSMIPA+SimSun"/>
              </a:rPr>
              <a:t>不</a:t>
            </a:r>
          </a:p>
          <a:p>
            <a:pPr marL="0" marR="0">
              <a:lnSpc>
                <a:spcPts val="1627"/>
              </a:lnSpc>
              <a:spcBef>
                <a:spcPts val="50"/>
              </a:spcBef>
              <a:spcAft>
                <a:spcPts val="0"/>
              </a:spcAft>
            </a:pPr>
            <a:r>
              <a:rPr sz="1650" dirty="0">
                <a:solidFill>
                  <a:srgbClr val="0000FF"/>
                </a:solidFill>
                <a:latin typeface="GSMIPA+SimSun"/>
                <a:cs typeface="GSMIPA+SimSun"/>
              </a:rPr>
              <a:t>命</a:t>
            </a:r>
          </a:p>
          <a:p>
            <a:pPr marL="0" marR="0">
              <a:lnSpc>
                <a:spcPts val="1627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FF"/>
                </a:solidFill>
                <a:latin typeface="GSMIPA+SimSun"/>
                <a:cs typeface="GSMIPA+SimSun"/>
              </a:rPr>
              <a:t>中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12910" y="2437972"/>
            <a:ext cx="3714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5%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17463" y="2590592"/>
            <a:ext cx="360083" cy="245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35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FF"/>
                </a:solidFill>
                <a:latin typeface="GSMIPA+SimSun"/>
                <a:cs typeface="GSMIPA+SimSun"/>
              </a:rPr>
              <a:t>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06874" y="2849439"/>
            <a:ext cx="677167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B050"/>
                </a:solidFill>
                <a:latin typeface="HNPUFI+TimesNewRomanPSMT"/>
                <a:cs typeface="HNPUFI+TimesNewRomanPSMT"/>
              </a:rPr>
              <a:t>help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93165" y="2849439"/>
            <a:ext cx="64348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0066"/>
                </a:solidFill>
                <a:latin typeface="HNPUFI+TimesNewRomanPSMT"/>
                <a:cs typeface="HNPUFI+TimesNewRomanPSMT"/>
              </a:rPr>
              <a:t>hurt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2910" y="3987829"/>
            <a:ext cx="3714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0%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55810" y="4241956"/>
            <a:ext cx="3714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16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97336" y="4241956"/>
            <a:ext cx="3714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32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71209" y="4241956"/>
            <a:ext cx="3714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64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93952" y="4241956"/>
            <a:ext cx="4857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128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094901" y="4241956"/>
            <a:ext cx="4857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75" dirty="0">
                <a:solidFill>
                  <a:srgbClr val="000000"/>
                </a:solidFill>
                <a:latin typeface="CPDOQL+SimSun"/>
                <a:cs typeface="CPDOQL+SimSun"/>
              </a:rPr>
              <a:t>256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35803" y="4674797"/>
            <a:ext cx="1721523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sz="1650" spc="134" dirty="0">
                <a:solidFill>
                  <a:srgbClr val="0000FF"/>
                </a:solidFill>
                <a:latin typeface="CPDOQL+SimSun"/>
                <a:cs typeface="CPDOQL+SimSun"/>
              </a:rPr>
              <a:t>块大小（字节）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3903" y="5049589"/>
            <a:ext cx="7894319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3C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模型中哪种缺失会受到块大小的影响？</a:t>
            </a:r>
            <a:r>
              <a:rPr sz="4200" spc="15" baseline="-23333" dirty="0">
                <a:solidFill>
                  <a:srgbClr val="002060"/>
                </a:solidFill>
                <a:latin typeface="CPDOQL+SimSun"/>
                <a:cs typeface="CPDOQL+SimSun"/>
              </a:rPr>
              <a:t>强制冲突</a:t>
            </a:r>
          </a:p>
          <a:p>
            <a:pPr marL="0" marR="0">
              <a:lnSpc>
                <a:spcPts val="3167"/>
              </a:lnSpc>
              <a:spcBef>
                <a:spcPts val="827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为什么更大的块既会降低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缺失率也会导致其上升？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更大的块带来的负面影响是什么？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0750" y="1032270"/>
            <a:ext cx="8839200" cy="490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VRNWFG+ArialMT"/>
                <a:cs typeface="VRNWFG+ArialMT"/>
              </a:rPr>
              <a:t>•</a:t>
            </a:r>
            <a:r>
              <a:rPr sz="2700" spc="1904" dirty="0">
                <a:solidFill>
                  <a:srgbClr val="000000"/>
                </a:solidFill>
                <a:latin typeface="VRNWFG+ArialMT"/>
                <a:cs typeface="VRNWFG+ArialMT"/>
              </a:rPr>
              <a:t> </a:t>
            </a: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当块大小增加时不命中率开始是下降，后来反而上升了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0750" y="1982230"/>
            <a:ext cx="10353675" cy="144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1）利用</a:t>
            </a:r>
            <a:r>
              <a:rPr sz="27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空间局部性</a:t>
            </a: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，减少了</a:t>
            </a:r>
            <a:r>
              <a:rPr sz="27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强制性不命中</a:t>
            </a: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；</a:t>
            </a:r>
          </a:p>
          <a:p>
            <a:pPr marL="0" marR="0">
              <a:lnSpc>
                <a:spcPts val="3563"/>
              </a:lnSpc>
              <a:spcBef>
                <a:spcPts val="126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2）</a:t>
            </a:r>
            <a:r>
              <a:rPr sz="2700" spc="4799" dirty="0">
                <a:solidFill>
                  <a:srgbClr val="000000"/>
                </a:solidFill>
                <a:latin typeface="CITLOR+MicrosoftYaHei"/>
                <a:cs typeface="CITLOR+MicrosoftYaHei"/>
              </a:rPr>
              <a:t> </a:t>
            </a: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块数=容量/块长</a:t>
            </a:r>
          </a:p>
          <a:p>
            <a:pPr marL="0" marR="0">
              <a:lnSpc>
                <a:spcPts val="3563"/>
              </a:lnSpc>
              <a:spcBef>
                <a:spcPts val="126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增加块大小会</a:t>
            </a:r>
            <a:r>
              <a:rPr sz="27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减少</a:t>
            </a:r>
            <a:r>
              <a:rPr sz="2700" spc="-124" dirty="0">
                <a:solidFill>
                  <a:srgbClr val="002060"/>
                </a:solidFill>
                <a:latin typeface="CITLOR+MicrosoftYaHei"/>
                <a:cs typeface="CITLOR+MicrosoftYaHei"/>
              </a:rPr>
              <a:t> </a:t>
            </a:r>
            <a:r>
              <a:rPr sz="27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Cache</a:t>
            </a:r>
            <a:r>
              <a:rPr sz="2700" dirty="0">
                <a:solidFill>
                  <a:srgbClr val="002060"/>
                </a:solidFill>
                <a:latin typeface="CITLOR+MicrosoftYaHei"/>
                <a:cs typeface="CITLOR+MicrosoftYaHei"/>
              </a:rPr>
              <a:t>中块的数</a:t>
            </a:r>
            <a:r>
              <a:rPr sz="27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目，所以有可能会增加</a:t>
            </a:r>
            <a:r>
              <a:rPr sz="27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冲突不命中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04815" y="5004127"/>
            <a:ext cx="5161816" cy="378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#.transfers = (block size) / (bus width)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9131" y="354171"/>
            <a:ext cx="463322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9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调整Cache结构——更大容量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Modify Cache Organization——Larger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3162" y="1102500"/>
            <a:ext cx="492067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10%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79105" y="1211976"/>
            <a:ext cx="16383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的容量</a:t>
            </a:r>
            <a:r>
              <a:rPr sz="1800" dirty="0">
                <a:solidFill>
                  <a:srgbClr val="000000"/>
                </a:solidFill>
                <a:latin typeface="RFJJBM+SimHei"/>
                <a:cs typeface="RFJJBM+SimHei"/>
              </a:rPr>
              <a:t>4k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5444" y="1275550"/>
            <a:ext cx="2988202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993300"/>
                </a:solidFill>
                <a:latin typeface="CPDOQL+SimSun"/>
                <a:cs typeface="CPDOQL+SimSun"/>
              </a:rPr>
              <a:t>256K</a:t>
            </a:r>
            <a:r>
              <a:rPr sz="1550" spc="2932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550" spc="170" dirty="0">
                <a:solidFill>
                  <a:srgbClr val="993300"/>
                </a:solidFill>
                <a:latin typeface="CPDOQL+SimSun"/>
                <a:cs typeface="CPDOQL+SimSun"/>
              </a:rPr>
              <a:t>64K</a:t>
            </a:r>
            <a:r>
              <a:rPr sz="1550" spc="2957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550" spc="170" dirty="0">
                <a:solidFill>
                  <a:srgbClr val="993300"/>
                </a:solidFill>
                <a:latin typeface="CPDOQL+SimSun"/>
                <a:cs typeface="CPDOQL+SimSun"/>
              </a:rPr>
              <a:t>16K</a:t>
            </a:r>
            <a:r>
              <a:rPr sz="1550" spc="2932" dirty="0">
                <a:solidFill>
                  <a:srgbClr val="993300"/>
                </a:solidFill>
                <a:latin typeface="CPDOQL+SimSun"/>
                <a:cs typeface="CPDOQL+SimSun"/>
              </a:rPr>
              <a:t> </a:t>
            </a:r>
            <a:r>
              <a:rPr sz="1550" spc="170" dirty="0">
                <a:solidFill>
                  <a:srgbClr val="993300"/>
                </a:solidFill>
                <a:latin typeface="CPDOQL+SimSun"/>
                <a:cs typeface="CPDOQL+SimSun"/>
              </a:rPr>
              <a:t>4K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2653" y="2136228"/>
            <a:ext cx="351624" cy="237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FF"/>
                </a:solidFill>
                <a:latin typeface="GSMIPA+SimSun"/>
                <a:cs typeface="GSMIPA+SimSun"/>
              </a:rPr>
              <a:t>不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653" y="2333231"/>
            <a:ext cx="351624" cy="631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FF"/>
                </a:solidFill>
                <a:latin typeface="GSMIPA+SimSun"/>
                <a:cs typeface="GSMIPA+SimSun"/>
              </a:rPr>
              <a:t>命</a:t>
            </a:r>
          </a:p>
          <a:p>
            <a:pPr marL="0" marR="0">
              <a:lnSpc>
                <a:spcPts val="1551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FF"/>
                </a:solidFill>
                <a:latin typeface="GSMIPA+SimSun"/>
                <a:cs typeface="GSMIPA+SimSun"/>
              </a:rPr>
              <a:t>中</a:t>
            </a:r>
          </a:p>
          <a:p>
            <a:pPr marL="0" marR="0">
              <a:lnSpc>
                <a:spcPts val="1551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0000FF"/>
                </a:solidFill>
                <a:latin typeface="GSMIPA+SimSun"/>
                <a:cs typeface="GSMIPA+SimSun"/>
              </a:rPr>
              <a:t>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33741" y="2582698"/>
            <a:ext cx="372002" cy="1715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5%</a:t>
            </a:r>
          </a:p>
          <a:p>
            <a:pPr marL="0" marR="0">
              <a:lnSpc>
                <a:spcPts val="1571"/>
              </a:lnSpc>
              <a:spcBef>
                <a:spcPts val="10012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0%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57210" y="3922792"/>
            <a:ext cx="186690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1800" dirty="0">
                <a:solidFill>
                  <a:srgbClr val="000000"/>
                </a:solidFill>
                <a:latin typeface="CPDOQL+SimSun"/>
                <a:cs typeface="CPDOQL+SimSun"/>
              </a:rPr>
              <a:t>的容量</a:t>
            </a:r>
            <a:r>
              <a:rPr sz="1800" dirty="0">
                <a:solidFill>
                  <a:srgbClr val="000000"/>
                </a:solidFill>
                <a:latin typeface="RFJJBM+SimHei"/>
                <a:cs typeface="RFJJBM+SimHei"/>
              </a:rPr>
              <a:t>256k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93951" y="4302481"/>
            <a:ext cx="372001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16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03156" y="4302481"/>
            <a:ext cx="372001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32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51388" y="4302481"/>
            <a:ext cx="372001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64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45911" y="4302481"/>
            <a:ext cx="492068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128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22590" y="4302481"/>
            <a:ext cx="492068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170" dirty="0">
                <a:solidFill>
                  <a:srgbClr val="000000"/>
                </a:solidFill>
                <a:latin typeface="CPDOQL+SimSun"/>
                <a:cs typeface="CPDOQL+SimSun"/>
              </a:rPr>
              <a:t>256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88968" y="4715130"/>
            <a:ext cx="1779638" cy="23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550" spc="324" dirty="0">
                <a:solidFill>
                  <a:srgbClr val="0000FF"/>
                </a:solidFill>
                <a:latin typeface="CPDOQL+SimSun"/>
                <a:cs typeface="CPDOQL+SimSun"/>
              </a:rPr>
              <a:t>块大小（字节）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1620" y="5077155"/>
            <a:ext cx="72510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1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）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优势：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增加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容量，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容纳更多数据，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1620" y="5900738"/>
            <a:ext cx="468714" cy="432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293620" y="5844234"/>
            <a:ext cx="4774564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可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减少容量缺失甚至冲突缺失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9131" y="354171"/>
            <a:ext cx="463322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9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调整Cache结构——更大容量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Modify Cache Organization——Larger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63608" y="1239128"/>
            <a:ext cx="1369127" cy="624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33CC"/>
                </a:solidFill>
                <a:latin typeface="HNPUFI+TimesNewRomanPSMT"/>
                <a:cs typeface="HNPUFI+TimesNewRomanPSMT"/>
              </a:rPr>
              <a:t>diminishing</a:t>
            </a:r>
          </a:p>
          <a:p>
            <a:pPr marL="285750" marR="0">
              <a:lnSpc>
                <a:spcPts val="2220"/>
              </a:lnSpc>
              <a:spcBef>
                <a:spcPts val="179"/>
              </a:spcBef>
              <a:spcAft>
                <a:spcPts val="0"/>
              </a:spcAft>
            </a:pPr>
            <a:r>
              <a:rPr sz="2000" dirty="0">
                <a:solidFill>
                  <a:srgbClr val="0033CC"/>
                </a:solidFill>
                <a:latin typeface="HNPUFI+TimesNewRomanPSMT"/>
                <a:cs typeface="HNPUFI+TimesNewRomanPSMT"/>
              </a:rPr>
              <a:t>returns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62163" y="1372183"/>
            <a:ext cx="407035" cy="983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缺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失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1165" y="1542744"/>
            <a:ext cx="209486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000000"/>
                </a:solidFill>
                <a:latin typeface="RFJJBM+SimHei"/>
                <a:cs typeface="RFJJBM+SimHei"/>
              </a:rPr>
              <a:t>2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）</a:t>
            </a:r>
            <a:r>
              <a:rPr sz="28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劣势：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84233" y="2731084"/>
            <a:ext cx="1297884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165" y="3076904"/>
            <a:ext cx="10743566" cy="1913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spc="205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增加了命中时间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（基本事实：</a:t>
            </a:r>
            <a:r>
              <a:rPr sz="28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存储器容量越大，访存越慢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  <a:p>
            <a:pPr marL="2057400" marR="0">
              <a:lnSpc>
                <a:spcPts val="3688"/>
              </a:lnSpc>
              <a:spcBef>
                <a:spcPts val="1801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产生“收益递减”现象，双倍容量并不意味这双倍性能</a:t>
            </a:r>
          </a:p>
          <a:p>
            <a:pPr marL="2057400" marR="0">
              <a:lnSpc>
                <a:spcPts val="3688"/>
              </a:lnSpc>
              <a:spcBef>
                <a:spcPts val="1851"/>
              </a:spcBef>
              <a:spcAft>
                <a:spcPts val="0"/>
              </a:spcAft>
            </a:pPr>
            <a:r>
              <a:rPr sz="2800" dirty="0">
                <a:solidFill>
                  <a:srgbClr val="C00000"/>
                </a:solidFill>
                <a:latin typeface="CITLOR+MicrosoftYaHei"/>
                <a:cs typeface="CITLOR+MicrosoftYaHei"/>
              </a:rPr>
              <a:t>更高的实现成本和功耗损失</a:t>
            </a: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66365" y="5187644"/>
            <a:ext cx="7164705" cy="506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不适用于片上</a:t>
            </a:r>
            <a:r>
              <a:rPr sz="28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Cache,</a:t>
            </a:r>
            <a:r>
              <a:rPr sz="2650" spc="20" dirty="0">
                <a:solidFill>
                  <a:srgbClr val="000000"/>
                </a:solidFill>
                <a:latin typeface="CPDOQL+SimSun"/>
                <a:cs typeface="CPDOQL+SimSun"/>
              </a:rPr>
              <a:t>在片外</a:t>
            </a:r>
            <a:r>
              <a:rPr sz="2650" spc="10" dirty="0">
                <a:solidFill>
                  <a:srgbClr val="000000"/>
                </a:solidFill>
                <a:latin typeface="RFJJBM+SimHei"/>
                <a:cs typeface="RFJJBM+SimHei"/>
              </a:rPr>
              <a:t>Cache</a:t>
            </a:r>
            <a:r>
              <a:rPr sz="2650" spc="20" dirty="0">
                <a:solidFill>
                  <a:srgbClr val="000000"/>
                </a:solidFill>
                <a:latin typeface="CPDOQL+SimSun"/>
                <a:cs typeface="CPDOQL+SimSun"/>
              </a:rPr>
              <a:t>中用得比较多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4521" y="354171"/>
            <a:ext cx="5045341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01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调整Cache结构——更大相联度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Modify Cache Organization——Increase Assoc.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49420" y="1178629"/>
            <a:ext cx="14097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优势：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6620" y="1775787"/>
            <a:ext cx="391864" cy="37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06620" y="2275909"/>
            <a:ext cx="7352664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Cache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容量相同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前提下，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相联度越高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，缺失率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越低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49420" y="3373189"/>
            <a:ext cx="5524499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劣势：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增加了命中时间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（相比直接相联）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06620" y="4470469"/>
            <a:ext cx="7546341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spc="66" dirty="0">
                <a:solidFill>
                  <a:srgbClr val="000000"/>
                </a:solidFill>
                <a:latin typeface="CITLOR+MicrosoftYaHei"/>
                <a:cs typeface="CITLOR+MicrosoftYaHei"/>
              </a:rPr>
              <a:t>也会产生“</a:t>
            </a:r>
            <a:r>
              <a:rPr sz="2400" spc="70" dirty="0">
                <a:solidFill>
                  <a:srgbClr val="002060"/>
                </a:solidFill>
                <a:latin typeface="CITLOR+MicrosoftYaHei"/>
                <a:cs typeface="CITLOR+MicrosoftYaHei"/>
              </a:rPr>
              <a:t>收益递减</a:t>
            </a:r>
            <a:r>
              <a:rPr sz="2400" spc="70" dirty="0">
                <a:solidFill>
                  <a:srgbClr val="000000"/>
                </a:solidFill>
                <a:latin typeface="CITLOR+MicrosoftYaHei"/>
                <a:cs typeface="CITLOR+MicrosoftYaHei"/>
              </a:rPr>
              <a:t>”现象，通常</a:t>
            </a:r>
            <a:r>
              <a:rPr sz="2400" spc="7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8</a:t>
            </a:r>
            <a:r>
              <a:rPr sz="2400" spc="70" dirty="0">
                <a:solidFill>
                  <a:srgbClr val="002060"/>
                </a:solidFill>
                <a:latin typeface="CITLOR+MicrosoftYaHei"/>
                <a:cs typeface="CITLOR+MicrosoftYaHei"/>
              </a:rPr>
              <a:t>路</a:t>
            </a:r>
            <a:r>
              <a:rPr sz="2400" spc="7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组相联接近全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49520" y="5019109"/>
            <a:ext cx="7620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相联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06620" y="5567749"/>
            <a:ext cx="26289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增加了功耗损失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8172" y="6260084"/>
            <a:ext cx="3943328" cy="37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Cache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容量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64KB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，块大小为</a:t>
            </a:r>
            <a:r>
              <a:rPr sz="20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16</a:t>
            </a:r>
            <a:r>
              <a:rPr sz="2000" dirty="0">
                <a:solidFill>
                  <a:srgbClr val="000000"/>
                </a:solidFill>
                <a:latin typeface="CITLOR+MicrosoftYaHei"/>
                <a:cs typeface="CITLOR+MicrosoftYaHei"/>
              </a:rPr>
              <a:t>个字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2121217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流水线Cache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4376" y="794826"/>
            <a:ext cx="1752917" cy="216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Pipeline Cached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1200" y="1301571"/>
            <a:ext cx="9754236" cy="1305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组相联 Cache 比相同容量的之直接映象 Cache 的失效率低。</a:t>
            </a:r>
          </a:p>
          <a:p>
            <a:pPr marL="1269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ITLOR+MicrosoftYaHei"/>
                <a:cs typeface="CITLOR+MicrosoftYaHei"/>
              </a:rPr>
              <a:t>由此是否可以得出结论：</a:t>
            </a: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采用组相联 Cache 一定能带来性能</a:t>
            </a:r>
          </a:p>
          <a:p>
            <a:pPr marL="1269" marR="0">
              <a:lnSpc>
                <a:spcPts val="2795"/>
              </a:lnSpc>
              <a:spcBef>
                <a:spcPts val="186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上的提高？为什么？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9180" y="3925957"/>
            <a:ext cx="9041765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答：不一定。因为组相联命中率的提高是以增加命中时间</a:t>
            </a:r>
          </a:p>
          <a:p>
            <a:pPr marL="45720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CPDOQL+SimSun"/>
                <a:cs typeface="CPDOQL+SimSun"/>
              </a:rPr>
              <a:t>为代价的，组相联需要增加多路选择开关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5606" y="354171"/>
            <a:ext cx="5639117" cy="62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316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Cache结构参数对缺失率的影响</a:t>
            </a:r>
          </a:p>
          <a:p>
            <a:pPr marL="0" marR="0">
              <a:lnSpc>
                <a:spcPts val="1405"/>
              </a:lnSpc>
              <a:spcBef>
                <a:spcPts val="390"/>
              </a:spcBef>
              <a:spcAft>
                <a:spcPts val="0"/>
              </a:spcAft>
            </a:pPr>
            <a:r>
              <a:rPr sz="1400" spc="150" dirty="0">
                <a:solidFill>
                  <a:srgbClr val="595959"/>
                </a:solidFill>
                <a:latin typeface="CPDOQL+SimSun"/>
                <a:cs typeface="CPDOQL+SimSun"/>
              </a:rPr>
              <a:t>Miss Rate Effects of Cache Organization Parameters.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180" y="1178794"/>
            <a:ext cx="22225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WSKIDD+TimesNewRomanPS-BoldMT"/>
                <a:cs typeface="WSKIDD+TimesNewRomanPS-BoldMT"/>
              </a:rPr>
              <a:t>Cache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容量：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9180" y="1727434"/>
            <a:ext cx="918210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在一定程度上，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越大越好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，更低的容量缺失，更低的冲突缺失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相联度：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6380" y="2824714"/>
            <a:ext cx="3848100" cy="440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高相联度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降低了冲突缺失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9180" y="3373341"/>
            <a:ext cx="7505700" cy="989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当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相联度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超过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8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，其所带来的缺失率收益微乎其微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561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p</a:t>
            </a:r>
            <a:r>
              <a:rPr sz="2400" dirty="0">
                <a:solidFill>
                  <a:srgbClr val="0066FF"/>
                </a:solidFill>
                <a:latin typeface="APUNJS+MicrosoftYaHei-Bold"/>
                <a:cs typeface="APUNJS+MicrosoftYaHei-Bold"/>
              </a:rPr>
              <a:t>块大小：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16380" y="4470621"/>
            <a:ext cx="8839200" cy="1537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越大的块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挖掘了越多的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空间局部性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通常当块大小在</a:t>
            </a:r>
            <a:r>
              <a:rPr sz="2400" dirty="0">
                <a:solidFill>
                  <a:srgbClr val="000000"/>
                </a:solidFill>
                <a:latin typeface="HNPUFI+TimesNewRomanPSMT"/>
                <a:cs typeface="HNPUFI+TimesNewRomanPSMT"/>
              </a:rPr>
              <a:t>64B~256B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范围内变化时，可带来缺失率的改善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sz="2400" spc="814" dirty="0">
                <a:solidFill>
                  <a:srgbClr val="FF9900"/>
                </a:solidFill>
                <a:latin typeface="DWOFLL+Wingdings-Regular"/>
                <a:cs typeface="DWOFLL+Wingdings-Regular"/>
              </a:rPr>
              <a:t>ü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超过</a:t>
            </a:r>
            <a:r>
              <a:rPr sz="2400" dirty="0">
                <a:solidFill>
                  <a:srgbClr val="002060"/>
                </a:solidFill>
                <a:latin typeface="HNPUFI+TimesNewRomanPSMT"/>
                <a:cs typeface="HNPUFI+TimesNewRomanPSMT"/>
              </a:rPr>
              <a:t>512B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，则可能导致缺失率的增加（</a:t>
            </a:r>
            <a:r>
              <a:rPr sz="2400" dirty="0">
                <a:solidFill>
                  <a:srgbClr val="002060"/>
                </a:solidFill>
                <a:latin typeface="CITLOR+MicrosoftYaHei"/>
                <a:cs typeface="CITLOR+MicrosoftYaHei"/>
              </a:rPr>
              <a:t>更高的冲突缺失</a:t>
            </a:r>
            <a:r>
              <a:rPr sz="2400" dirty="0">
                <a:solidFill>
                  <a:srgbClr val="000000"/>
                </a:solidFill>
                <a:latin typeface="CITLOR+MicrosoftYaHei"/>
                <a:cs typeface="CITLOR+MicrosoftYaHei"/>
              </a:rPr>
              <a:t>）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419" y="2813278"/>
            <a:ext cx="4724399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降低</a:t>
            </a:r>
            <a:r>
              <a:rPr sz="4800" dirty="0">
                <a:solidFill>
                  <a:srgbClr val="002060"/>
                </a:solidFill>
                <a:latin typeface="RFJJBM+SimHei"/>
                <a:cs typeface="RFJJBM+SimHei"/>
              </a:rPr>
              <a:t>Cache</a:t>
            </a: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缺失率</a:t>
            </a:r>
          </a:p>
          <a:p>
            <a:pPr marL="817245" marR="0">
              <a:lnSpc>
                <a:spcPts val="4800"/>
              </a:lnSpc>
              <a:spcBef>
                <a:spcPts val="960"/>
              </a:spcBef>
              <a:spcAft>
                <a:spcPts val="0"/>
              </a:spcAft>
            </a:pPr>
            <a:r>
              <a:rPr sz="4800" dirty="0">
                <a:solidFill>
                  <a:srgbClr val="002060"/>
                </a:solidFill>
                <a:latin typeface="CPDOQL+SimSun"/>
                <a:cs typeface="CPDOQL+SimSun"/>
              </a:rPr>
              <a:t>之</a:t>
            </a:r>
          </a:p>
          <a:p>
            <a:pPr marL="1426845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sz="2800" spc="15" dirty="0">
                <a:solidFill>
                  <a:srgbClr val="262626"/>
                </a:solidFill>
                <a:latin typeface="CPDOQL+SimSun"/>
                <a:cs typeface="CPDOQL+SimSun"/>
              </a:rPr>
              <a:t>调整Cache结构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6740</Words>
  <Application>Microsoft Office PowerPoint</Application>
  <PresentationFormat>宽屏</PresentationFormat>
  <Paragraphs>1720</Paragraphs>
  <Slides>142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71" baseType="lpstr">
      <vt:lpstr>RQAPUJ+FangSong</vt:lpstr>
      <vt:lpstr>TEVWTH+MS-Mincho</vt:lpstr>
      <vt:lpstr>CITLOR+MicrosoftYaHei</vt:lpstr>
      <vt:lpstr>VRNWFG+ArialMT</vt:lpstr>
      <vt:lpstr>HNPUFI+TimesNewRomanPSMT</vt:lpstr>
      <vt:lpstr>VLIWSI+NSimSun</vt:lpstr>
      <vt:lpstr>RBPGAO+Tahoma</vt:lpstr>
      <vt:lpstr>RFJJBM+SimHei</vt:lpstr>
      <vt:lpstr>CPDOQL+SimSun</vt:lpstr>
      <vt:lpstr>GSMIPA+SimSun</vt:lpstr>
      <vt:lpstr>UHESLO+TimesNewRomanPS-BoldItalicMT</vt:lpstr>
      <vt:lpstr>HVBKMW+Cambria</vt:lpstr>
      <vt:lpstr>UKMETP+TimesNewRomanPS-ItalicMT</vt:lpstr>
      <vt:lpstr>Liberation Mono</vt:lpstr>
      <vt:lpstr>WSKIDD+TimesNewRomanPS-BoldMT</vt:lpstr>
      <vt:lpstr>APUNJS+MicrosoftYaHei-Bold</vt:lpstr>
      <vt:lpstr>NGPNLQ+STXinwei</vt:lpstr>
      <vt:lpstr>Calibri</vt:lpstr>
      <vt:lpstr>VJGUNQ+Cambria</vt:lpstr>
      <vt:lpstr>DWOFLL+Wingdings-Regular</vt:lpstr>
      <vt:lpstr>RFSGRW+Cambria</vt:lpstr>
      <vt:lpstr>QGHFRH+STKaiti</vt:lpstr>
      <vt:lpstr>THOQVC+Arial-BoldMT</vt:lpstr>
      <vt:lpstr>EIHGTM+SymbolMT</vt:lpstr>
      <vt:lpstr>QLQTUJ+KaiTi</vt:lpstr>
      <vt:lpstr>VEPJPK+Cambria</vt:lpstr>
      <vt:lpstr>CJSEGP+STZhongsong</vt:lpstr>
      <vt:lpstr>等线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bae</dc:creator>
  <cp:lastModifiedBy>guanxu Chen</cp:lastModifiedBy>
  <cp:revision>2</cp:revision>
  <dcterms:modified xsi:type="dcterms:W3CDTF">2024-12-25T09:08:18Z</dcterms:modified>
</cp:coreProperties>
</file>